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42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9" r:id="rId12"/>
    <p:sldId id="308" r:id="rId13"/>
    <p:sldId id="348" r:id="rId14"/>
    <p:sldId id="349" r:id="rId15"/>
    <p:sldId id="331" r:id="rId16"/>
    <p:sldId id="351" r:id="rId17"/>
    <p:sldId id="338" r:id="rId18"/>
  </p:sldIdLst>
  <p:sldSz cx="9144000" cy="6858000" type="screen4x3"/>
  <p:notesSz cx="6888163" cy="100187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2438" indent="31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08050" indent="47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63663" indent="47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19275" indent="6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50A64"/>
    <a:srgbClr val="F8F8F8"/>
    <a:srgbClr val="568FEC"/>
    <a:srgbClr val="66CCFF"/>
    <a:srgbClr val="EAEAEA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15" autoAdjust="0"/>
    <p:restoredTop sz="94675" autoAdjust="0"/>
  </p:normalViewPr>
  <p:slideViewPr>
    <p:cSldViewPr snapToGrid="0">
      <p:cViewPr varScale="1">
        <p:scale>
          <a:sx n="108" d="100"/>
          <a:sy n="108" d="100"/>
        </p:scale>
        <p:origin x="2016" y="102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 eaLnBrk="1" hangingPunct="1">
              <a:defRPr sz="1300"/>
            </a:lvl1pPr>
          </a:lstStyle>
          <a:p>
            <a:pPr>
              <a:defRPr/>
            </a:pPr>
            <a:fld id="{406A40DE-A4E6-45D4-9216-D2B0FC7344B6}" type="datetimeFigureOut">
              <a:rPr lang="de-DE"/>
              <a:pPr>
                <a:defRPr/>
              </a:pPr>
              <a:t>01.03.2021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1B935224-9CCF-4676-81B3-88982BCE491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Textmasterformate durch Klicken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5475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5475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6C539425-3537-475E-86E1-B27592F7D157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24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080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636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192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76208" algn="l" defTabSz="9104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1441" algn="l" defTabSz="9104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6685" algn="l" defTabSz="9104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1927" algn="l" defTabSz="9104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80992" y="1187452"/>
            <a:ext cx="7280274" cy="14700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141413" y="2924175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146050" y="6219825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400B7-E4C5-49E5-B18A-1AB627669E7B}" type="datetime6">
              <a:rPr lang="de-DE" altLang="de-DE"/>
              <a:pPr>
                <a:defRPr/>
              </a:pPr>
              <a:t>März 21</a:t>
            </a:fld>
            <a:endParaRPr lang="de-DE" altLang="de-D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2778125" y="6226175"/>
            <a:ext cx="2895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Referat VI.3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43625" y="6245225"/>
            <a:ext cx="1306513" cy="4603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0A9D5761-E742-4473-98C4-61AB210B4D74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24938" y="6726238"/>
            <a:ext cx="119062" cy="131762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EAEF2-A24B-44FE-8453-907B81FE44BA}" type="datetime6">
              <a:rPr lang="de-DE" altLang="de-DE"/>
              <a:pPr>
                <a:defRPr/>
              </a:pPr>
              <a:t>März 21</a:t>
            </a:fld>
            <a:endParaRPr lang="de-DE" altLang="de-DE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Referat VI.3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BBCB-F596-43D4-8B09-69775526AFD0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26317" y="1177979"/>
            <a:ext cx="2217737" cy="56800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71471" y="1177979"/>
            <a:ext cx="6502400" cy="56800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890B5-EA9E-4929-AE13-34B1433C0D75}" type="datetime6">
              <a:rPr lang="de-DE" altLang="de-DE"/>
              <a:pPr>
                <a:defRPr/>
              </a:pPr>
              <a:t>März 21</a:t>
            </a:fld>
            <a:endParaRPr lang="de-DE" altLang="de-DE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Referat VI.3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C6DA1-FB1F-4D18-9110-2791811BDEAF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24938" y="6726238"/>
            <a:ext cx="119062" cy="131762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CF2B-5E2A-4747-9D87-7F53DBE16331}" type="datetime6">
              <a:rPr lang="de-DE" altLang="de-DE"/>
              <a:pPr>
                <a:defRPr/>
              </a:pPr>
              <a:t>März 21</a:t>
            </a:fld>
            <a:endParaRPr lang="de-DE" altLang="de-DE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Referat VI.3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49E4D-48E0-4759-8579-792A5CF52CC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4" y="4406954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4" y="2906722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5245" indent="0">
              <a:buNone/>
              <a:defRPr sz="1800"/>
            </a:lvl2pPr>
            <a:lvl3pPr marL="910484" indent="0">
              <a:buNone/>
              <a:defRPr sz="1600"/>
            </a:lvl3pPr>
            <a:lvl4pPr marL="1365720" indent="0">
              <a:buNone/>
              <a:defRPr sz="1400"/>
            </a:lvl4pPr>
            <a:lvl5pPr marL="1820963" indent="0">
              <a:buNone/>
              <a:defRPr sz="1400"/>
            </a:lvl5pPr>
            <a:lvl6pPr marL="2276208" indent="0">
              <a:buNone/>
              <a:defRPr sz="1400"/>
            </a:lvl6pPr>
            <a:lvl7pPr marL="2731441" indent="0">
              <a:buNone/>
              <a:defRPr sz="1400"/>
            </a:lvl7pPr>
            <a:lvl8pPr marL="3186685" indent="0">
              <a:buNone/>
              <a:defRPr sz="1400"/>
            </a:lvl8pPr>
            <a:lvl9pPr marL="3641927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14844-C12E-401D-9D79-CBEE55B1C5B3}" type="datetime6">
              <a:rPr lang="de-DE" altLang="de-DE"/>
              <a:pPr>
                <a:defRPr/>
              </a:pPr>
              <a:t>März 21</a:t>
            </a:fld>
            <a:endParaRPr lang="de-DE" altLang="de-DE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Referat VI.3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DCF9D-4760-4874-B50F-DC9AA9332CCE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24938" y="6726238"/>
            <a:ext cx="119062" cy="131762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71517" y="1177928"/>
            <a:ext cx="3563937" cy="4941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987800" y="1177928"/>
            <a:ext cx="3563938" cy="4941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6C4DE-023D-4059-AAFE-AF3B436142C7}" type="datetime6">
              <a:rPr lang="de-DE" altLang="de-DE"/>
              <a:pPr>
                <a:defRPr/>
              </a:pPr>
              <a:t>März 21</a:t>
            </a:fld>
            <a:endParaRPr lang="de-DE" alt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Referat VI.3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0D6886-3C87-44BE-AD27-DC3137D6222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245" indent="0">
              <a:buNone/>
              <a:defRPr sz="2000" b="1"/>
            </a:lvl2pPr>
            <a:lvl3pPr marL="910484" indent="0">
              <a:buNone/>
              <a:defRPr sz="1800" b="1"/>
            </a:lvl3pPr>
            <a:lvl4pPr marL="1365720" indent="0">
              <a:buNone/>
              <a:defRPr sz="1600" b="1"/>
            </a:lvl4pPr>
            <a:lvl5pPr marL="1820963" indent="0">
              <a:buNone/>
              <a:defRPr sz="1600" b="1"/>
            </a:lvl5pPr>
            <a:lvl6pPr marL="2276208" indent="0">
              <a:buNone/>
              <a:defRPr sz="1600" b="1"/>
            </a:lvl6pPr>
            <a:lvl7pPr marL="2731441" indent="0">
              <a:buNone/>
              <a:defRPr sz="1600" b="1"/>
            </a:lvl7pPr>
            <a:lvl8pPr marL="3186685" indent="0">
              <a:buNone/>
              <a:defRPr sz="1600" b="1"/>
            </a:lvl8pPr>
            <a:lvl9pPr marL="3641927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7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245" indent="0">
              <a:buNone/>
              <a:defRPr sz="2000" b="1"/>
            </a:lvl2pPr>
            <a:lvl3pPr marL="910484" indent="0">
              <a:buNone/>
              <a:defRPr sz="1800" b="1"/>
            </a:lvl3pPr>
            <a:lvl4pPr marL="1365720" indent="0">
              <a:buNone/>
              <a:defRPr sz="1600" b="1"/>
            </a:lvl4pPr>
            <a:lvl5pPr marL="1820963" indent="0">
              <a:buNone/>
              <a:defRPr sz="1600" b="1"/>
            </a:lvl5pPr>
            <a:lvl6pPr marL="2276208" indent="0">
              <a:buNone/>
              <a:defRPr sz="1600" b="1"/>
            </a:lvl6pPr>
            <a:lvl7pPr marL="2731441" indent="0">
              <a:buNone/>
              <a:defRPr sz="1600" b="1"/>
            </a:lvl7pPr>
            <a:lvl8pPr marL="3186685" indent="0">
              <a:buNone/>
              <a:defRPr sz="1600" b="1"/>
            </a:lvl8pPr>
            <a:lvl9pPr marL="3641927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7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7B0FF-CB2D-497F-8E63-10ECBCCC1783}" type="datetime6">
              <a:rPr lang="de-DE" altLang="de-DE"/>
              <a:pPr>
                <a:defRPr/>
              </a:pPr>
              <a:t>März 21</a:t>
            </a:fld>
            <a:endParaRPr lang="de-DE" altLang="de-DE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Referat VI.3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E018C-0907-4CBE-897D-7D5BB7B88C4E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24938" y="6726238"/>
            <a:ext cx="119062" cy="131762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1BC39-B1DB-4DA0-91EE-E1227D04A1BF}" type="datetime6">
              <a:rPr lang="de-DE" altLang="de-DE"/>
              <a:pPr>
                <a:defRPr/>
              </a:pPr>
              <a:t>März 21</a:t>
            </a:fld>
            <a:endParaRPr lang="de-DE" altLang="de-D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Referat VI.3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45DBD-168E-4E20-AD12-B857F1A8E009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36888-7B76-4BA9-B5E9-76795855FE4F}" type="datetime6">
              <a:rPr lang="de-DE" altLang="de-DE"/>
              <a:pPr>
                <a:defRPr/>
              </a:pPr>
              <a:t>März 21</a:t>
            </a:fld>
            <a:endParaRPr lang="de-DE" altLang="de-DE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Referat VI.3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6A5F36-8AD0-4449-8E64-096F8276DAF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2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8" y="1435100"/>
            <a:ext cx="30083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5245" indent="0">
              <a:buNone/>
              <a:defRPr sz="1200"/>
            </a:lvl2pPr>
            <a:lvl3pPr marL="910484" indent="0">
              <a:buNone/>
              <a:defRPr sz="1000"/>
            </a:lvl3pPr>
            <a:lvl4pPr marL="1365720" indent="0">
              <a:buNone/>
              <a:defRPr sz="1000"/>
            </a:lvl4pPr>
            <a:lvl5pPr marL="1820963" indent="0">
              <a:buNone/>
              <a:defRPr sz="1000"/>
            </a:lvl5pPr>
            <a:lvl6pPr marL="2276208" indent="0">
              <a:buNone/>
              <a:defRPr sz="1000"/>
            </a:lvl6pPr>
            <a:lvl7pPr marL="2731441" indent="0">
              <a:buNone/>
              <a:defRPr sz="1000"/>
            </a:lvl7pPr>
            <a:lvl8pPr marL="3186685" indent="0">
              <a:buNone/>
              <a:defRPr sz="1000"/>
            </a:lvl8pPr>
            <a:lvl9pPr marL="3641927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3BAEA-0776-4EC2-8364-4A8B7FE052F4}" type="datetime6">
              <a:rPr lang="de-DE" altLang="de-DE"/>
              <a:pPr>
                <a:defRPr/>
              </a:pPr>
              <a:t>März 21</a:t>
            </a:fld>
            <a:endParaRPr lang="de-DE" alt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Referat VI.3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2E084-1AF6-4939-8F0B-A08D48F83C65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5245" indent="0">
              <a:buNone/>
              <a:defRPr sz="2800"/>
            </a:lvl2pPr>
            <a:lvl3pPr marL="910484" indent="0">
              <a:buNone/>
              <a:defRPr sz="2400"/>
            </a:lvl3pPr>
            <a:lvl4pPr marL="1365720" indent="0">
              <a:buNone/>
              <a:defRPr sz="2000"/>
            </a:lvl4pPr>
            <a:lvl5pPr marL="1820963" indent="0">
              <a:buNone/>
              <a:defRPr sz="2000"/>
            </a:lvl5pPr>
            <a:lvl6pPr marL="2276208" indent="0">
              <a:buNone/>
              <a:defRPr sz="2000"/>
            </a:lvl6pPr>
            <a:lvl7pPr marL="2731441" indent="0">
              <a:buNone/>
              <a:defRPr sz="2000"/>
            </a:lvl7pPr>
            <a:lvl8pPr marL="3186685" indent="0">
              <a:buNone/>
              <a:defRPr sz="2000"/>
            </a:lvl8pPr>
            <a:lvl9pPr marL="3641927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5245" indent="0">
              <a:buNone/>
              <a:defRPr sz="1200"/>
            </a:lvl2pPr>
            <a:lvl3pPr marL="910484" indent="0">
              <a:buNone/>
              <a:defRPr sz="1000"/>
            </a:lvl3pPr>
            <a:lvl4pPr marL="1365720" indent="0">
              <a:buNone/>
              <a:defRPr sz="1000"/>
            </a:lvl4pPr>
            <a:lvl5pPr marL="1820963" indent="0">
              <a:buNone/>
              <a:defRPr sz="1000"/>
            </a:lvl5pPr>
            <a:lvl6pPr marL="2276208" indent="0">
              <a:buNone/>
              <a:defRPr sz="1000"/>
            </a:lvl6pPr>
            <a:lvl7pPr marL="2731441" indent="0">
              <a:buNone/>
              <a:defRPr sz="1000"/>
            </a:lvl7pPr>
            <a:lvl8pPr marL="3186685" indent="0">
              <a:buNone/>
              <a:defRPr sz="1000"/>
            </a:lvl8pPr>
            <a:lvl9pPr marL="3641927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4FCAE-6AAD-49C6-A354-2E2897D52748}" type="datetime6">
              <a:rPr lang="de-DE" altLang="de-DE"/>
              <a:pPr>
                <a:defRPr/>
              </a:pPr>
              <a:t>März 21</a:t>
            </a:fld>
            <a:endParaRPr lang="de-DE" alt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Referat VI.3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EA7909-34C7-4841-A5E2-577651BB7FF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8750" y="62134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5524" rIns="91048" bIns="45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26DC06AF-B934-494F-8C18-78DFC889C85C}" type="datetime6">
              <a:rPr lang="de-DE" altLang="de-DE"/>
              <a:pPr>
                <a:defRPr/>
              </a:pPr>
              <a:t>März 21</a:t>
            </a:fld>
            <a:endParaRPr lang="de-DE" altLang="de-DE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84463" y="6213475"/>
            <a:ext cx="30829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5524" rIns="91048" bIns="45524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e-DE" altLang="de-DE"/>
              <a:t>Referat VI.3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30925" y="6213475"/>
            <a:ext cx="13017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5524" rIns="91048" bIns="45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fld id="{F9813F3E-EC09-4A1E-A430-5A8A847A94AD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2056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1463" y="1177925"/>
            <a:ext cx="7280275" cy="494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8" tIns="45524" rIns="91048" bIns="45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Textmasterformate durch Klicken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80" r:id="rId1"/>
    <p:sldLayoutId id="2147485269" r:id="rId2"/>
    <p:sldLayoutId id="2147485270" r:id="rId3"/>
    <p:sldLayoutId id="2147485271" r:id="rId4"/>
    <p:sldLayoutId id="2147485272" r:id="rId5"/>
    <p:sldLayoutId id="2147485273" r:id="rId6"/>
    <p:sldLayoutId id="2147485274" r:id="rId7"/>
    <p:sldLayoutId id="2147485275" r:id="rId8"/>
    <p:sldLayoutId id="2147485276" r:id="rId9"/>
    <p:sldLayoutId id="2147485277" r:id="rId10"/>
    <p:sldLayoutId id="214748527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52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048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6572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096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39725" indent="-339725" algn="r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38188" indent="-282575" algn="r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36650" indent="-225425" algn="r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2263" indent="-225425" algn="r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47875" indent="-225425" algn="r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03824" indent="-227626" algn="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59067" indent="-227626" algn="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14305" indent="-227626" algn="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69540" indent="-227626" algn="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0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245" algn="l" defTabSz="910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484" algn="l" defTabSz="910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5720" algn="l" defTabSz="910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0963" algn="l" defTabSz="910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6208" algn="l" defTabSz="910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1441" algn="l" defTabSz="910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6685" algn="l" defTabSz="910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1927" algn="l" defTabSz="910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 bwMode="auto">
          <a:xfrm>
            <a:off x="160590" y="2499716"/>
            <a:ext cx="7143750" cy="394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+mj-lt"/>
                <a:ea typeface="+mj-ea"/>
                <a:cs typeface="+mj-cs"/>
              </a:defRPr>
            </a:lvl1pPr>
            <a:lvl2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2pPr>
            <a:lvl3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3pPr>
            <a:lvl4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4pPr>
            <a:lvl5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5pPr>
            <a:lvl6pPr marL="457200" algn="l" defTabSz="863600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6pPr>
            <a:lvl7pPr marL="914400" algn="l" defTabSz="863600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7pPr>
            <a:lvl8pPr marL="1371600" algn="l" defTabSz="863600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8pPr>
            <a:lvl9pPr marL="1828800" algn="l" defTabSz="863600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9pPr>
          </a:lstStyle>
          <a:p>
            <a:pPr algn="ctr">
              <a:defRPr/>
            </a:pPr>
            <a:endParaRPr lang="de-DE" sz="2000" kern="0" dirty="0">
              <a:solidFill>
                <a:srgbClr val="808080"/>
              </a:solidFill>
              <a:latin typeface="Univers LT Std 55"/>
            </a:endParaRPr>
          </a:p>
        </p:txBody>
      </p:sp>
      <p:sp>
        <p:nvSpPr>
          <p:cNvPr id="2" name="Flussdiagramm: Alternativer Prozess 1"/>
          <p:cNvSpPr/>
          <p:nvPr/>
        </p:nvSpPr>
        <p:spPr>
          <a:xfrm>
            <a:off x="1276822" y="2337714"/>
            <a:ext cx="7052366" cy="2696013"/>
          </a:xfrm>
          <a:prstGeom prst="flowChartAlternateProcess">
            <a:avLst/>
          </a:prstGeom>
          <a:ln>
            <a:solidFill>
              <a:srgbClr val="050A64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3200" b="1" dirty="0">
              <a:solidFill>
                <a:srgbClr val="050A64"/>
              </a:solidFill>
            </a:endParaRPr>
          </a:p>
          <a:p>
            <a:pPr algn="ctr" eaLnBrk="1" hangingPunct="1">
              <a:defRPr/>
            </a:pPr>
            <a:r>
              <a:rPr lang="de-DE" sz="3200" b="1" dirty="0">
                <a:solidFill>
                  <a:srgbClr val="050A64"/>
                </a:solidFill>
              </a:rPr>
              <a:t>Individuelle Lernzeitverkürzung</a:t>
            </a:r>
          </a:p>
          <a:p>
            <a:pPr algn="ctr" eaLnBrk="1" hangingPunct="1">
              <a:defRPr/>
            </a:pPr>
            <a:r>
              <a:rPr lang="de-DE" sz="3200" b="1" dirty="0">
                <a:solidFill>
                  <a:srgbClr val="050A64"/>
                </a:solidFill>
              </a:rPr>
              <a:t>im neunjährigen Gymnasium</a:t>
            </a:r>
          </a:p>
          <a:p>
            <a:pPr algn="ctr" eaLnBrk="1" hangingPunct="1">
              <a:defRPr/>
            </a:pPr>
            <a:endParaRPr lang="de-DE" sz="3200" b="1" dirty="0">
              <a:solidFill>
                <a:srgbClr val="050A64"/>
              </a:solidFill>
            </a:endParaRPr>
          </a:p>
          <a:p>
            <a:pPr algn="ctr" eaLnBrk="1" hangingPunct="1">
              <a:defRPr/>
            </a:pPr>
            <a:r>
              <a:rPr lang="de-DE" sz="3200" i="1" dirty="0">
                <a:solidFill>
                  <a:srgbClr val="050A64"/>
                </a:solidFill>
              </a:rPr>
              <a:t>Informationsabend</a:t>
            </a:r>
          </a:p>
          <a:p>
            <a:pPr algn="ctr" eaLnBrk="1" hangingPunct="1">
              <a:defRPr/>
            </a:pPr>
            <a:endParaRPr lang="de-DE" sz="3200" b="1" dirty="0">
              <a:solidFill>
                <a:srgbClr val="050A64"/>
              </a:solidFill>
            </a:endParaRPr>
          </a:p>
          <a:p>
            <a:pPr algn="ctr" eaLnBrk="1" hangingPunct="1">
              <a:defRPr/>
            </a:pPr>
            <a:endParaRPr lang="de-DE" sz="3200" b="1" dirty="0">
              <a:solidFill>
                <a:srgbClr val="050A64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73063" y="1687513"/>
            <a:ext cx="7572375" cy="4606925"/>
          </a:xfrm>
          <a:prstGeom prst="roundRect">
            <a:avLst/>
          </a:prstGeom>
          <a:solidFill>
            <a:schemeClr val="lt1"/>
          </a:solidFill>
          <a:ln w="254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/>
          <a:lstStyle/>
          <a:p>
            <a:pPr algn="ctr" eaLnBrk="1" hangingPunct="1">
              <a:spcAft>
                <a:spcPts val="0"/>
              </a:spcAft>
              <a:defRPr/>
            </a:pPr>
            <a:r>
              <a:rPr lang="de-DE" sz="2800" b="1" dirty="0">
                <a:solidFill>
                  <a:srgbClr val="000000"/>
                </a:solidFill>
                <a:latin typeface="Arial"/>
                <a:ea typeface="Calibri"/>
              </a:rPr>
              <a:t>MODUL</a:t>
            </a:r>
            <a:endParaRPr lang="de-DE" sz="2000" dirty="0">
              <a:latin typeface="Arial"/>
              <a:ea typeface="Calibri"/>
            </a:endParaRPr>
          </a:p>
          <a:p>
            <a:pPr marL="514350" indent="-28575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rgbClr val="000000"/>
                </a:solidFill>
                <a:latin typeface="Arial"/>
                <a:ea typeface="Calibri"/>
              </a:rPr>
              <a:t>für den Start in Q 12 zentrale Kompetenzen und Inhalte</a:t>
            </a:r>
            <a:endParaRPr lang="de-DE" dirty="0">
              <a:latin typeface="Arial"/>
              <a:ea typeface="Calibri"/>
            </a:endParaRPr>
          </a:p>
          <a:p>
            <a:pPr marL="514350" indent="-28575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rgbClr val="000000"/>
                </a:solidFill>
                <a:latin typeface="Arial"/>
                <a:ea typeface="Calibri"/>
              </a:rPr>
              <a:t>Vertiefung und Erweiterung grundlegender Arbeitstechniken und Fertigkeiten aus </a:t>
            </a:r>
            <a:r>
              <a:rPr lang="de-DE" sz="1600" dirty="0" err="1">
                <a:solidFill>
                  <a:srgbClr val="000000"/>
                </a:solidFill>
                <a:latin typeface="Arial"/>
                <a:ea typeface="Calibri"/>
              </a:rPr>
              <a:t>Jgst</a:t>
            </a:r>
            <a:r>
              <a:rPr lang="de-DE" sz="1600" dirty="0">
                <a:solidFill>
                  <a:srgbClr val="000000"/>
                </a:solidFill>
                <a:latin typeface="Arial"/>
                <a:ea typeface="Calibri"/>
              </a:rPr>
              <a:t>. 9/10 </a:t>
            </a:r>
            <a:endParaRPr lang="de-DE" dirty="0">
              <a:latin typeface="Arial"/>
              <a:ea typeface="Calibri"/>
            </a:endParaRPr>
          </a:p>
          <a:p>
            <a:pPr marL="514350" indent="-28575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rgbClr val="000000"/>
                </a:solidFill>
                <a:latin typeface="Arial"/>
                <a:ea typeface="Calibri"/>
              </a:rPr>
              <a:t>keine lückenlose Auseinandersetzung mit dem Stoff der </a:t>
            </a:r>
            <a:r>
              <a:rPr lang="de-DE" sz="1600" dirty="0" err="1">
                <a:solidFill>
                  <a:srgbClr val="000000"/>
                </a:solidFill>
                <a:latin typeface="Arial"/>
                <a:ea typeface="Calibri"/>
              </a:rPr>
              <a:t>Jgst</a:t>
            </a:r>
            <a:r>
              <a:rPr lang="de-DE" sz="1600" dirty="0">
                <a:solidFill>
                  <a:srgbClr val="000000"/>
                </a:solidFill>
                <a:latin typeface="Arial"/>
                <a:ea typeface="Calibri"/>
              </a:rPr>
              <a:t>. 11</a:t>
            </a:r>
            <a:endParaRPr lang="de-DE" dirty="0">
              <a:latin typeface="Arial"/>
              <a:ea typeface="Calibri"/>
            </a:endParaRPr>
          </a:p>
          <a:p>
            <a:pPr marL="514350" indent="-28575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rgbClr val="000000"/>
                </a:solidFill>
                <a:latin typeface="Arial"/>
                <a:ea typeface="Calibri"/>
              </a:rPr>
              <a:t>regelmäßige und aktive Teilnahme der Schülerinnen und Schüler</a:t>
            </a:r>
            <a:endParaRPr lang="de-DE" dirty="0">
              <a:latin typeface="Arial"/>
              <a:ea typeface="Calibri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373063" y="4089400"/>
            <a:ext cx="3035300" cy="2205038"/>
          </a:xfrm>
          <a:prstGeom prst="roundRect">
            <a:avLst/>
          </a:prstGeom>
          <a:gradFill rotWithShape="1">
            <a:gsLst>
              <a:gs pos="0">
                <a:srgbClr val="2C5D98"/>
              </a:gs>
              <a:gs pos="6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eaLnBrk="1" hangingPunct="1">
              <a:spcAft>
                <a:spcPts val="0"/>
              </a:spcAft>
              <a:defRPr/>
            </a:pPr>
            <a:r>
              <a:rPr lang="de-DE" sz="2400" b="1" dirty="0">
                <a:solidFill>
                  <a:srgbClr val="FFFFFF"/>
                </a:solidFill>
                <a:latin typeface="Arial"/>
                <a:ea typeface="Calibri"/>
              </a:rPr>
              <a:t>Seminar </a:t>
            </a:r>
            <a:endParaRPr lang="de-DE" sz="2400" dirty="0">
              <a:latin typeface="Arial"/>
              <a:ea typeface="Calibri"/>
            </a:endParaRPr>
          </a:p>
          <a:p>
            <a:pPr algn="ctr" eaLnBrk="1" hangingPunct="1">
              <a:spcAft>
                <a:spcPts val="0"/>
              </a:spcAft>
              <a:defRPr/>
            </a:pPr>
            <a:r>
              <a:rPr lang="de-DE" sz="1400" dirty="0">
                <a:solidFill>
                  <a:srgbClr val="FFFFFF"/>
                </a:solidFill>
                <a:latin typeface="Arial"/>
                <a:ea typeface="Calibri"/>
              </a:rPr>
              <a:t>(zweistündig – in der Schule)</a:t>
            </a:r>
            <a:endParaRPr lang="de-DE" sz="2400" dirty="0">
              <a:latin typeface="Arial"/>
              <a:ea typeface="Calibri"/>
            </a:endParaRPr>
          </a:p>
          <a:p>
            <a:pPr marL="228600" indent="-228600" eaLnBrk="1" hangingPunct="1">
              <a:spcAft>
                <a:spcPts val="0"/>
              </a:spcAft>
              <a:defRPr/>
            </a:pPr>
            <a:endParaRPr lang="de-DE" sz="1400" dirty="0">
              <a:solidFill>
                <a:srgbClr val="FFFFFF"/>
              </a:solidFill>
              <a:latin typeface="Arial"/>
              <a:ea typeface="Calibri"/>
            </a:endParaRPr>
          </a:p>
          <a:p>
            <a:pPr marL="285750" indent="-28575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dirty="0">
                <a:solidFill>
                  <a:srgbClr val="FFFFFF"/>
                </a:solidFill>
                <a:latin typeface="Arial"/>
                <a:ea typeface="Calibri"/>
              </a:rPr>
              <a:t>fachlicher Input</a:t>
            </a:r>
            <a:endParaRPr lang="de-DE" sz="2400" dirty="0">
              <a:latin typeface="Arial"/>
              <a:ea typeface="Calibri"/>
            </a:endParaRPr>
          </a:p>
          <a:p>
            <a:pPr marL="285750" indent="-28575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dirty="0">
                <a:solidFill>
                  <a:srgbClr val="FFFFFF"/>
                </a:solidFill>
                <a:latin typeface="Arial"/>
                <a:ea typeface="Calibri"/>
              </a:rPr>
              <a:t>Besprechung der Schülerbeiträge</a:t>
            </a:r>
            <a:endParaRPr lang="de-DE" sz="2400" dirty="0">
              <a:latin typeface="Arial"/>
              <a:ea typeface="Calibri"/>
            </a:endParaRPr>
          </a:p>
          <a:p>
            <a:pPr marL="285750" indent="-28575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dirty="0">
                <a:solidFill>
                  <a:srgbClr val="FFFFFF"/>
                </a:solidFill>
                <a:latin typeface="Arial"/>
                <a:ea typeface="Calibri"/>
              </a:rPr>
              <a:t>wöchentlicher Wechsel der Fächer </a:t>
            </a:r>
            <a:endParaRPr lang="de-DE" sz="2400" dirty="0">
              <a:latin typeface="Arial"/>
              <a:ea typeface="Calibri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de-DE" sz="1200" b="1" dirty="0">
                <a:solidFill>
                  <a:srgbClr val="FFFFFF"/>
                </a:solidFill>
                <a:latin typeface="Arial"/>
                <a:ea typeface="Calibri"/>
              </a:rPr>
              <a:t> </a:t>
            </a:r>
            <a:endParaRPr lang="de-DE" sz="1200" dirty="0">
              <a:latin typeface="Arial"/>
              <a:ea typeface="Calibri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3408363" y="4090988"/>
            <a:ext cx="4537075" cy="2203450"/>
          </a:xfrm>
          <a:prstGeom prst="roundRect">
            <a:avLst/>
          </a:prstGeom>
          <a:gradFill rotWithShape="1">
            <a:gsLst>
              <a:gs pos="0">
                <a:srgbClr val="1F497D">
                  <a:lumMod val="20000"/>
                  <a:lumOff val="80000"/>
                </a:srgbClr>
              </a:gs>
              <a:gs pos="98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eaLnBrk="1" hangingPunct="1">
              <a:spcAft>
                <a:spcPts val="0"/>
              </a:spcAft>
              <a:defRPr/>
            </a:pPr>
            <a:endParaRPr lang="de-DE" sz="1300" b="1" dirty="0">
              <a:solidFill>
                <a:srgbClr val="FFFFFF"/>
              </a:solidFill>
              <a:latin typeface="Arial"/>
              <a:ea typeface="Calibri"/>
            </a:endParaRPr>
          </a:p>
          <a:p>
            <a:pPr algn="ctr" eaLnBrk="1" hangingPunct="1">
              <a:spcAft>
                <a:spcPts val="0"/>
              </a:spcAft>
              <a:defRPr/>
            </a:pPr>
            <a:r>
              <a:rPr lang="de-DE" sz="2400" b="1" dirty="0">
                <a:solidFill>
                  <a:srgbClr val="FFFFFF"/>
                </a:solidFill>
                <a:latin typeface="Arial"/>
                <a:ea typeface="Calibri"/>
              </a:rPr>
              <a:t>Studierzeit</a:t>
            </a:r>
            <a:endParaRPr lang="de-DE" sz="2400" dirty="0">
              <a:latin typeface="Arial"/>
              <a:ea typeface="Calibri"/>
            </a:endParaRPr>
          </a:p>
          <a:p>
            <a:pPr algn="ctr" eaLnBrk="1" hangingPunct="1">
              <a:spcAft>
                <a:spcPts val="0"/>
              </a:spcAft>
              <a:defRPr/>
            </a:pPr>
            <a:r>
              <a:rPr lang="de-DE" sz="1400" dirty="0">
                <a:solidFill>
                  <a:srgbClr val="FFFFFF"/>
                </a:solidFill>
                <a:latin typeface="Arial"/>
                <a:ea typeface="Calibri"/>
              </a:rPr>
              <a:t>(zwischen den Seminaren – zu Hause)</a:t>
            </a:r>
            <a:endParaRPr lang="de-DE" sz="2400" dirty="0">
              <a:latin typeface="Arial"/>
              <a:ea typeface="Calibri"/>
            </a:endParaRPr>
          </a:p>
          <a:p>
            <a:pPr algn="ctr" eaLnBrk="1" hangingPunct="1">
              <a:spcAft>
                <a:spcPts val="0"/>
              </a:spcAft>
              <a:defRPr/>
            </a:pPr>
            <a:r>
              <a:rPr lang="de-DE" sz="1400" dirty="0">
                <a:solidFill>
                  <a:srgbClr val="FFFFFF"/>
                </a:solidFill>
                <a:latin typeface="Arial"/>
                <a:ea typeface="Calibri"/>
              </a:rPr>
              <a:t> </a:t>
            </a:r>
            <a:endParaRPr lang="de-DE" sz="2400" dirty="0">
              <a:latin typeface="Arial"/>
              <a:ea typeface="Calibri"/>
            </a:endParaRPr>
          </a:p>
          <a:p>
            <a:pPr marL="514350" indent="-28575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dirty="0">
                <a:solidFill>
                  <a:srgbClr val="FFFFFF"/>
                </a:solidFill>
                <a:latin typeface="Arial"/>
                <a:ea typeface="Calibri"/>
              </a:rPr>
              <a:t>selbständige Auseinandersetzung mit den gestellten Themen</a:t>
            </a:r>
            <a:endParaRPr lang="de-DE" sz="2400" dirty="0">
              <a:latin typeface="Arial"/>
              <a:ea typeface="Calibri"/>
            </a:endParaRPr>
          </a:p>
          <a:p>
            <a:pPr marL="514350" indent="-28575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dirty="0">
                <a:solidFill>
                  <a:srgbClr val="FFFFFF"/>
                </a:solidFill>
                <a:latin typeface="Arial"/>
                <a:ea typeface="Calibri"/>
              </a:rPr>
              <a:t>Lernaufgaben / </a:t>
            </a:r>
            <a:r>
              <a:rPr lang="de-DE" sz="1400" dirty="0" err="1">
                <a:solidFill>
                  <a:srgbClr val="FFFFFF"/>
                </a:solidFill>
                <a:latin typeface="Arial"/>
                <a:ea typeface="Calibri"/>
              </a:rPr>
              <a:t>mebis</a:t>
            </a:r>
            <a:endParaRPr lang="de-DE" sz="2400" dirty="0">
              <a:latin typeface="Arial"/>
              <a:ea typeface="Calibri"/>
            </a:endParaRPr>
          </a:p>
          <a:p>
            <a:pPr marL="514350" indent="-28575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dirty="0">
                <a:solidFill>
                  <a:srgbClr val="FFFFFF"/>
                </a:solidFill>
                <a:latin typeface="Arial"/>
                <a:ea typeface="Calibri"/>
              </a:rPr>
              <a:t>Mentoring / Lerncoaching durch den Modul-leiter</a:t>
            </a:r>
          </a:p>
          <a:p>
            <a:pPr marL="228600" eaLnBrk="1" hangingPunct="1">
              <a:spcAft>
                <a:spcPts val="0"/>
              </a:spcAft>
              <a:defRPr/>
            </a:pPr>
            <a:endParaRPr lang="de-DE" sz="2400" dirty="0">
              <a:latin typeface="Arial"/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el 1"/>
          <p:cNvSpPr>
            <a:spLocks noGrp="1"/>
          </p:cNvSpPr>
          <p:nvPr>
            <p:ph type="title"/>
          </p:nvPr>
        </p:nvSpPr>
        <p:spPr>
          <a:xfrm>
            <a:off x="171450" y="1244600"/>
            <a:ext cx="7143750" cy="412750"/>
          </a:xfrm>
        </p:spPr>
        <p:txBody>
          <a:bodyPr/>
          <a:lstStyle/>
          <a:p>
            <a:pPr algn="l"/>
            <a:r>
              <a:rPr lang="de-DE" altLang="de-DE" sz="2300" b="1">
                <a:solidFill>
                  <a:srgbClr val="568FEC"/>
                </a:solidFill>
              </a:rPr>
              <a:t>Beteiligte Fächer</a:t>
            </a:r>
          </a:p>
        </p:txBody>
      </p:sp>
      <p:sp>
        <p:nvSpPr>
          <p:cNvPr id="2662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4A81566-BE14-4691-B0E1-DD0361403C75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15364" name="Abgerundetes Rechteck 26"/>
          <p:cNvSpPr>
            <a:spLocks noChangeArrowheads="1"/>
          </p:cNvSpPr>
          <p:nvPr/>
        </p:nvSpPr>
        <p:spPr bwMode="auto">
          <a:xfrm>
            <a:off x="4341813" y="4260850"/>
            <a:ext cx="1065212" cy="9937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de-DE" altLang="de-DE" sz="3200" b="1">
                <a:solidFill>
                  <a:srgbClr val="FFFFFF"/>
                </a:solidFill>
                <a:cs typeface="Calibri" pitchFamily="34" charset="0"/>
              </a:rPr>
              <a:t>FS*</a:t>
            </a:r>
            <a:endParaRPr lang="de-DE" altLang="de-DE" sz="3200"/>
          </a:p>
        </p:txBody>
      </p:sp>
      <p:sp>
        <p:nvSpPr>
          <p:cNvPr id="15365" name="Abgerundetes Rechteck 25"/>
          <p:cNvSpPr>
            <a:spLocks noChangeArrowheads="1"/>
          </p:cNvSpPr>
          <p:nvPr/>
        </p:nvSpPr>
        <p:spPr bwMode="auto">
          <a:xfrm>
            <a:off x="5543550" y="4260850"/>
            <a:ext cx="1087438" cy="9937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EB4E3"/>
              </a:gs>
              <a:gs pos="6239">
                <a:srgbClr val="0070C0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de-DE" altLang="de-DE" sz="2000" b="1">
                <a:solidFill>
                  <a:srgbClr val="FFFFFF"/>
                </a:solidFill>
                <a:cs typeface="Calibri" pitchFamily="34" charset="0"/>
              </a:rPr>
              <a:t>Profil*</a:t>
            </a:r>
            <a:endParaRPr lang="de-DE" altLang="de-DE" sz="3600"/>
          </a:p>
        </p:txBody>
      </p:sp>
      <p:sp>
        <p:nvSpPr>
          <p:cNvPr id="26630" name="Abgerundetes Rechteck 24"/>
          <p:cNvSpPr>
            <a:spLocks noChangeArrowheads="1"/>
          </p:cNvSpPr>
          <p:nvPr/>
        </p:nvSpPr>
        <p:spPr bwMode="auto">
          <a:xfrm>
            <a:off x="695325" y="4260850"/>
            <a:ext cx="1149350" cy="9937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A7EBB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altLang="de-DE" sz="2400" b="1">
                <a:solidFill>
                  <a:srgbClr val="000000"/>
                </a:solidFill>
                <a:cs typeface="Calibri" pitchFamily="34" charset="0"/>
              </a:rPr>
              <a:t>Jgst. 10</a:t>
            </a:r>
            <a:endParaRPr lang="de-DE" altLang="de-DE" sz="3600"/>
          </a:p>
        </p:txBody>
      </p:sp>
      <p:sp>
        <p:nvSpPr>
          <p:cNvPr id="26631" name="Rectangle 2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altLang="de-DE"/>
          </a:p>
        </p:txBody>
      </p:sp>
      <p:sp>
        <p:nvSpPr>
          <p:cNvPr id="15368" name="Abgerundetes Rechteck 26"/>
          <p:cNvSpPr>
            <a:spLocks noChangeArrowheads="1"/>
          </p:cNvSpPr>
          <p:nvPr/>
        </p:nvSpPr>
        <p:spPr bwMode="auto">
          <a:xfrm>
            <a:off x="3162300" y="4260850"/>
            <a:ext cx="1065213" cy="9937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de-DE" altLang="de-DE" sz="3200" b="1">
                <a:solidFill>
                  <a:srgbClr val="FFFFFF"/>
                </a:solidFill>
                <a:cs typeface="Calibri" pitchFamily="34" charset="0"/>
              </a:rPr>
              <a:t>M</a:t>
            </a:r>
            <a:endParaRPr lang="de-DE" altLang="de-DE" sz="4400"/>
          </a:p>
        </p:txBody>
      </p:sp>
      <p:sp>
        <p:nvSpPr>
          <p:cNvPr id="15369" name="Abgerundetes Rechteck 26"/>
          <p:cNvSpPr>
            <a:spLocks noChangeArrowheads="1"/>
          </p:cNvSpPr>
          <p:nvPr/>
        </p:nvSpPr>
        <p:spPr bwMode="auto">
          <a:xfrm>
            <a:off x="1982788" y="4260850"/>
            <a:ext cx="1065212" cy="9937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de-DE" altLang="de-DE" sz="3200" b="1">
                <a:solidFill>
                  <a:srgbClr val="FFFFFF"/>
                </a:solidFill>
                <a:cs typeface="Calibri" pitchFamily="34" charset="0"/>
              </a:rPr>
              <a:t>D</a:t>
            </a:r>
            <a:endParaRPr lang="de-DE" altLang="de-DE" sz="4400"/>
          </a:p>
        </p:txBody>
      </p:sp>
      <p:sp>
        <p:nvSpPr>
          <p:cNvPr id="26634" name="Abgerundetes Rechteck 24"/>
          <p:cNvSpPr>
            <a:spLocks noChangeArrowheads="1"/>
          </p:cNvSpPr>
          <p:nvPr/>
        </p:nvSpPr>
        <p:spPr bwMode="auto">
          <a:xfrm>
            <a:off x="695325" y="3055938"/>
            <a:ext cx="1149350" cy="99218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A7EBB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altLang="de-DE" sz="2400" b="1">
                <a:solidFill>
                  <a:srgbClr val="000000"/>
                </a:solidFill>
                <a:cs typeface="Calibri" pitchFamily="34" charset="0"/>
              </a:rPr>
              <a:t>Jgst. 9</a:t>
            </a:r>
            <a:endParaRPr lang="de-DE" altLang="de-DE" sz="3600"/>
          </a:p>
        </p:txBody>
      </p:sp>
      <p:sp>
        <p:nvSpPr>
          <p:cNvPr id="15371" name="Abgerundetes Rechteck 26"/>
          <p:cNvSpPr>
            <a:spLocks noChangeArrowheads="1"/>
          </p:cNvSpPr>
          <p:nvPr/>
        </p:nvSpPr>
        <p:spPr bwMode="auto">
          <a:xfrm>
            <a:off x="1982788" y="3055938"/>
            <a:ext cx="1065212" cy="992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de-DE" altLang="de-DE" sz="3200" b="1">
                <a:solidFill>
                  <a:srgbClr val="FFFFFF"/>
                </a:solidFill>
                <a:cs typeface="Calibri" pitchFamily="34" charset="0"/>
              </a:rPr>
              <a:t>D</a:t>
            </a:r>
            <a:endParaRPr lang="de-DE" altLang="de-DE" sz="4400"/>
          </a:p>
        </p:txBody>
      </p:sp>
      <p:sp>
        <p:nvSpPr>
          <p:cNvPr id="15372" name="Abgerundetes Rechteck 26"/>
          <p:cNvSpPr>
            <a:spLocks noChangeArrowheads="1"/>
          </p:cNvSpPr>
          <p:nvPr/>
        </p:nvSpPr>
        <p:spPr bwMode="auto">
          <a:xfrm>
            <a:off x="3162300" y="3055938"/>
            <a:ext cx="1065213" cy="992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de-DE" altLang="de-DE" sz="3200" b="1">
                <a:solidFill>
                  <a:srgbClr val="FFFFFF"/>
                </a:solidFill>
                <a:cs typeface="Calibri" pitchFamily="34" charset="0"/>
              </a:rPr>
              <a:t>M</a:t>
            </a:r>
            <a:endParaRPr lang="de-DE" altLang="de-DE" sz="4400"/>
          </a:p>
        </p:txBody>
      </p:sp>
      <p:sp>
        <p:nvSpPr>
          <p:cNvPr id="15373" name="Abgerundetes Rechteck 26"/>
          <p:cNvSpPr>
            <a:spLocks noChangeArrowheads="1"/>
          </p:cNvSpPr>
          <p:nvPr/>
        </p:nvSpPr>
        <p:spPr bwMode="auto">
          <a:xfrm>
            <a:off x="4341813" y="3055938"/>
            <a:ext cx="1065212" cy="992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de-DE" altLang="de-DE" sz="3200" b="1">
                <a:solidFill>
                  <a:srgbClr val="FFFFFF"/>
                </a:solidFill>
                <a:cs typeface="Calibri" pitchFamily="34" charset="0"/>
              </a:rPr>
              <a:t>FS*</a:t>
            </a:r>
            <a:endParaRPr lang="de-DE" altLang="de-DE" sz="3200"/>
          </a:p>
        </p:txBody>
      </p:sp>
      <p:sp>
        <p:nvSpPr>
          <p:cNvPr id="15374" name="Textfeld 17"/>
          <p:cNvSpPr txBox="1">
            <a:spLocks noChangeArrowheads="1"/>
          </p:cNvSpPr>
          <p:nvPr/>
        </p:nvSpPr>
        <p:spPr bwMode="auto">
          <a:xfrm>
            <a:off x="5218112" y="5880101"/>
            <a:ext cx="33464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de-DE" altLang="de-DE" dirty="0"/>
              <a:t>*</a:t>
            </a:r>
            <a:r>
              <a:rPr lang="de-DE" altLang="de-DE" i="1" dirty="0"/>
              <a:t>Festlegung durch die Schule</a:t>
            </a:r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8" grpId="0" animBg="1"/>
      <p:bldP spid="15369" grpId="0" animBg="1"/>
      <p:bldP spid="15371" grpId="0" animBg="1"/>
      <p:bldP spid="15372" grpId="0" animBg="1"/>
      <p:bldP spid="15373" grpId="0" animBg="1"/>
      <p:bldP spid="153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itel 1"/>
          <p:cNvSpPr>
            <a:spLocks noGrp="1"/>
          </p:cNvSpPr>
          <p:nvPr>
            <p:ph type="title"/>
          </p:nvPr>
        </p:nvSpPr>
        <p:spPr>
          <a:xfrm>
            <a:off x="171450" y="1244600"/>
            <a:ext cx="7143750" cy="412750"/>
          </a:xfrm>
        </p:spPr>
        <p:txBody>
          <a:bodyPr/>
          <a:lstStyle/>
          <a:p>
            <a:pPr algn="l"/>
            <a:r>
              <a:rPr lang="de-DE" altLang="de-DE" sz="2300" b="1">
                <a:solidFill>
                  <a:srgbClr val="568FEC"/>
                </a:solidFill>
              </a:rPr>
              <a:t>Umsetzungsbeispiel Jgst. 9 </a:t>
            </a:r>
            <a:r>
              <a:rPr lang="de-DE" altLang="de-DE" sz="2300">
                <a:solidFill>
                  <a:srgbClr val="568FEC"/>
                </a:solidFill>
              </a:rPr>
              <a:t>(rollierendes System)</a:t>
            </a:r>
            <a:r>
              <a:rPr lang="de-DE" altLang="de-DE" sz="2300" b="1">
                <a:solidFill>
                  <a:srgbClr val="568FEC"/>
                </a:solidFill>
              </a:rPr>
              <a:t>:</a:t>
            </a:r>
          </a:p>
        </p:txBody>
      </p:sp>
      <p:sp>
        <p:nvSpPr>
          <p:cNvPr id="2765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E1E736-F747-4D76-9158-35E62573A098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144463" y="1585913"/>
            <a:ext cx="7343775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90500" indent="-190500" algn="l" defTabSz="863600" rtl="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Wingdings" pitchFamily="2" charset="2"/>
              <a:buChar char="l"/>
              <a:defRPr sz="19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571500" indent="-190500" algn="l" defTabSz="8636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rgbClr val="808080"/>
                </a:solidFill>
                <a:latin typeface="+mn-lt"/>
              </a:defRPr>
            </a:lvl2pPr>
            <a:lvl3pPr marL="952500" indent="-190500" algn="l" defTabSz="8636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rgbClr val="808080"/>
                </a:solidFill>
                <a:latin typeface="+mn-lt"/>
              </a:defRPr>
            </a:lvl3pPr>
            <a:lvl4pPr marL="1238250" indent="-95250" algn="l" defTabSz="8636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rgbClr val="808080"/>
                </a:solidFill>
                <a:latin typeface="+mn-lt"/>
              </a:defRPr>
            </a:lvl4pPr>
            <a:lvl5pPr marL="1524000" indent="-95250" algn="l" defTabSz="8636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+mn-lt"/>
              </a:defRPr>
            </a:lvl5pPr>
            <a:lvl6pPr marL="1981200" indent="-95250" algn="l" defTabSz="863600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+mn-lt"/>
              </a:defRPr>
            </a:lvl6pPr>
            <a:lvl7pPr marL="2438400" indent="-95250" algn="l" defTabSz="863600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+mn-lt"/>
              </a:defRPr>
            </a:lvl7pPr>
            <a:lvl8pPr marL="2895600" indent="-95250" algn="l" defTabSz="863600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+mn-lt"/>
              </a:defRPr>
            </a:lvl8pPr>
            <a:lvl9pPr marL="3352800" indent="-95250" algn="l" defTabSz="863600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+mn-lt"/>
              </a:defRPr>
            </a:lvl9pPr>
          </a:lstStyle>
          <a:p>
            <a:pPr>
              <a:defRPr/>
            </a:pPr>
            <a:endParaRPr lang="de-DE" b="1" kern="0" dirty="0">
              <a:latin typeface="Univers LT Std 55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de-DE" b="1" dirty="0"/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endParaRPr lang="de-DE" sz="2200" b="1" kern="0" dirty="0">
              <a:latin typeface="Univers LT Std 55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733278"/>
              </p:ext>
            </p:extLst>
          </p:nvPr>
        </p:nvGraphicFramePr>
        <p:xfrm>
          <a:off x="1047750" y="2384425"/>
          <a:ext cx="5897563" cy="2479673"/>
        </p:xfrm>
        <a:graphic>
          <a:graphicData uri="http://schemas.openxmlformats.org/drawingml/2006/table">
            <a:tbl>
              <a:tblPr firstRow="1" firstCol="1" bandRow="1"/>
              <a:tblGrid>
                <a:gridCol w="1381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0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400" b="1" u="none" strike="noStrike" dirty="0">
                          <a:effectLst/>
                          <a:latin typeface="Calibri"/>
                        </a:rPr>
                        <a:t> </a:t>
                      </a:r>
                      <a:endParaRPr lang="de-DE" sz="1400" dirty="0">
                        <a:effectLst/>
                        <a:latin typeface="Calibri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400" dirty="0">
                          <a:effectLst/>
                          <a:latin typeface="Calibri"/>
                        </a:rPr>
                        <a:t>Deutsch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400">
                          <a:effectLst/>
                          <a:latin typeface="Calibri"/>
                        </a:rPr>
                        <a:t>Mathematik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400">
                          <a:effectLst/>
                          <a:latin typeface="Calibri"/>
                        </a:rPr>
                        <a:t>Fremdsprache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2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400" dirty="0">
                          <a:effectLst/>
                          <a:latin typeface="Calibri"/>
                        </a:rPr>
                        <a:t>Woche 1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400" i="1" dirty="0">
                          <a:solidFill>
                            <a:srgbClr val="F8F8F8"/>
                          </a:solidFill>
                          <a:effectLst/>
                          <a:latin typeface="Calibri"/>
                        </a:rPr>
                        <a:t>Seminar</a:t>
                      </a:r>
                      <a:endParaRPr lang="de-DE" sz="1400" dirty="0">
                        <a:solidFill>
                          <a:srgbClr val="F8F8F8"/>
                        </a:solidFill>
                        <a:effectLst/>
                        <a:latin typeface="Calibri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400" i="1">
                          <a:effectLst/>
                          <a:latin typeface="Calibri"/>
                        </a:rPr>
                        <a:t> </a:t>
                      </a:r>
                      <a:endParaRPr lang="de-DE" sz="1400">
                        <a:effectLst/>
                        <a:latin typeface="Calibri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400" i="1">
                          <a:effectLst/>
                          <a:latin typeface="Calibri"/>
                        </a:rPr>
                        <a:t> </a:t>
                      </a:r>
                      <a:endParaRPr lang="de-DE" sz="1400">
                        <a:effectLst/>
                        <a:latin typeface="Calibri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2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400">
                          <a:effectLst/>
                          <a:latin typeface="Calibri"/>
                        </a:rPr>
                        <a:t>Woche 2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400" i="1" dirty="0">
                          <a:effectLst/>
                          <a:latin typeface="Calibri"/>
                        </a:rPr>
                        <a:t>Studierzeit</a:t>
                      </a:r>
                      <a:endParaRPr lang="de-DE" sz="1400" dirty="0">
                        <a:effectLst/>
                        <a:latin typeface="Calibri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400" i="1" dirty="0">
                          <a:solidFill>
                            <a:srgbClr val="F8F8F8"/>
                          </a:solidFill>
                          <a:effectLst/>
                          <a:latin typeface="Calibri"/>
                        </a:rPr>
                        <a:t>Seminar</a:t>
                      </a:r>
                      <a:endParaRPr lang="de-DE" sz="1400" dirty="0">
                        <a:solidFill>
                          <a:srgbClr val="F8F8F8"/>
                        </a:solidFill>
                        <a:effectLst/>
                        <a:latin typeface="Calibri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2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400" dirty="0">
                          <a:effectLst/>
                          <a:latin typeface="Calibri"/>
                        </a:rPr>
                        <a:t>Woche 3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400" i="1" dirty="0">
                          <a:effectLst/>
                          <a:latin typeface="Calibri"/>
                        </a:rPr>
                        <a:t>Studierzeit</a:t>
                      </a:r>
                      <a:endParaRPr lang="de-DE" sz="1400" dirty="0">
                        <a:effectLst/>
                        <a:latin typeface="Calibri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400" i="1" dirty="0">
                          <a:solidFill>
                            <a:srgbClr val="F8F8F8"/>
                          </a:solidFill>
                          <a:effectLst/>
                          <a:latin typeface="Calibri"/>
                        </a:rPr>
                        <a:t>Seminar</a:t>
                      </a:r>
                      <a:endParaRPr lang="de-DE" sz="1400" dirty="0">
                        <a:solidFill>
                          <a:srgbClr val="F8F8F8"/>
                        </a:solidFill>
                        <a:effectLst/>
                        <a:latin typeface="Calibri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2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400">
                          <a:effectLst/>
                          <a:latin typeface="Calibri"/>
                        </a:rPr>
                        <a:t>Woche 4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400" i="1" dirty="0">
                          <a:solidFill>
                            <a:srgbClr val="F8F8F8"/>
                          </a:solidFill>
                          <a:effectLst/>
                          <a:latin typeface="Calibri"/>
                        </a:rPr>
                        <a:t>Seminar</a:t>
                      </a:r>
                      <a:endParaRPr lang="de-DE" sz="1400" dirty="0">
                        <a:solidFill>
                          <a:srgbClr val="F8F8F8"/>
                        </a:solidFill>
                        <a:effectLst/>
                        <a:latin typeface="Calibri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400" i="1">
                          <a:effectLst/>
                          <a:latin typeface="Calibri"/>
                        </a:rPr>
                        <a:t>Studierzeit</a:t>
                      </a:r>
                      <a:endParaRPr lang="de-DE" sz="1400">
                        <a:effectLst/>
                        <a:latin typeface="Calibri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2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400">
                          <a:effectLst/>
                          <a:latin typeface="Calibri"/>
                        </a:rPr>
                        <a:t>Woche 5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400" i="1" dirty="0">
                          <a:effectLst/>
                          <a:latin typeface="Calibri"/>
                        </a:rPr>
                        <a:t>Studierzeit …</a:t>
                      </a:r>
                      <a:endParaRPr lang="de-DE" sz="1400" dirty="0">
                        <a:effectLst/>
                        <a:latin typeface="Calibri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400" i="1" dirty="0">
                          <a:solidFill>
                            <a:srgbClr val="F8F8F8"/>
                          </a:solidFill>
                          <a:effectLst/>
                          <a:latin typeface="Calibri"/>
                        </a:rPr>
                        <a:t>Seminar</a:t>
                      </a:r>
                      <a:endParaRPr lang="de-DE" sz="1400" dirty="0">
                        <a:solidFill>
                          <a:srgbClr val="F8F8F8"/>
                        </a:solidFill>
                        <a:effectLst/>
                        <a:latin typeface="Calibri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2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400" dirty="0">
                          <a:effectLst/>
                          <a:latin typeface="Calibri"/>
                        </a:rPr>
                        <a:t>Woche 6 …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400" i="1" dirty="0">
                          <a:effectLst/>
                          <a:latin typeface="Calibri"/>
                        </a:rPr>
                        <a:t>Studierzeit …</a:t>
                      </a:r>
                      <a:endParaRPr lang="de-DE" sz="1400" dirty="0">
                        <a:effectLst/>
                        <a:latin typeface="Calibri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400" i="1" dirty="0">
                          <a:solidFill>
                            <a:srgbClr val="F8F8F8"/>
                          </a:solidFill>
                          <a:effectLst/>
                          <a:latin typeface="Calibri"/>
                        </a:rPr>
                        <a:t>Seminar …</a:t>
                      </a:r>
                      <a:endParaRPr lang="de-DE" sz="1400" dirty="0">
                        <a:solidFill>
                          <a:srgbClr val="F8F8F8"/>
                        </a:solidFill>
                        <a:effectLst/>
                        <a:latin typeface="Calibri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/>
          </p:nvPr>
        </p:nvSpPr>
        <p:spPr>
          <a:xfrm>
            <a:off x="171450" y="1244600"/>
            <a:ext cx="7143750" cy="412750"/>
          </a:xfrm>
        </p:spPr>
        <p:txBody>
          <a:bodyPr/>
          <a:lstStyle/>
          <a:p>
            <a:pPr algn="l"/>
            <a:r>
              <a:rPr lang="de-DE" altLang="de-DE" sz="2300" b="1">
                <a:solidFill>
                  <a:srgbClr val="568FEC"/>
                </a:solidFill>
              </a:rPr>
              <a:t>Ausgestaltung der Zusatzmodule </a:t>
            </a:r>
          </a:p>
        </p:txBody>
      </p:sp>
      <p:sp>
        <p:nvSpPr>
          <p:cNvPr id="2867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53BBC86-1CE3-4FED-939D-1CB82E3E00F6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28676" name="Rectangle 2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altLang="de-DE"/>
          </a:p>
        </p:txBody>
      </p:sp>
      <p:sp>
        <p:nvSpPr>
          <p:cNvPr id="28677" name="Abgerundetes Rechteck 24"/>
          <p:cNvSpPr>
            <a:spLocks noChangeArrowheads="1"/>
          </p:cNvSpPr>
          <p:nvPr/>
        </p:nvSpPr>
        <p:spPr bwMode="auto">
          <a:xfrm>
            <a:off x="695325" y="1901825"/>
            <a:ext cx="1149350" cy="992188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A7EBB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altLang="de-DE" sz="2400" b="1">
                <a:solidFill>
                  <a:srgbClr val="000000"/>
                </a:solidFill>
                <a:cs typeface="Calibri" pitchFamily="34" charset="0"/>
              </a:rPr>
              <a:t>Jgst. 9</a:t>
            </a:r>
            <a:endParaRPr lang="de-DE" altLang="de-DE" sz="3600"/>
          </a:p>
        </p:txBody>
      </p:sp>
      <p:sp>
        <p:nvSpPr>
          <p:cNvPr id="15371" name="Abgerundetes Rechteck 26"/>
          <p:cNvSpPr>
            <a:spLocks noChangeArrowheads="1"/>
          </p:cNvSpPr>
          <p:nvPr/>
        </p:nvSpPr>
        <p:spPr bwMode="auto">
          <a:xfrm>
            <a:off x="1982788" y="1912938"/>
            <a:ext cx="5813425" cy="992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de-DE" altLang="de-DE" sz="2000" b="1">
                <a:solidFill>
                  <a:schemeClr val="bg1"/>
                </a:solidFill>
              </a:rPr>
              <a:t>Erwerb und Vertiefung zentraler Kompetenzen und Arbeitstechniken </a:t>
            </a:r>
          </a:p>
          <a:p>
            <a:pPr algn="ctr"/>
            <a:r>
              <a:rPr lang="de-DE" altLang="de-DE" sz="1600" b="1">
                <a:solidFill>
                  <a:schemeClr val="bg1"/>
                </a:solidFill>
              </a:rPr>
              <a:t>(auch fächerübergreifend)</a:t>
            </a:r>
          </a:p>
        </p:txBody>
      </p:sp>
      <p:sp>
        <p:nvSpPr>
          <p:cNvPr id="15" name="Abgerundetes Rechteck 26"/>
          <p:cNvSpPr>
            <a:spLocks noChangeArrowheads="1"/>
          </p:cNvSpPr>
          <p:nvPr/>
        </p:nvSpPr>
        <p:spPr bwMode="auto">
          <a:xfrm>
            <a:off x="1071563" y="3371850"/>
            <a:ext cx="2171700" cy="1176338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de-DE" altLang="de-DE" sz="2000" b="1">
                <a:solidFill>
                  <a:schemeClr val="bg1"/>
                </a:solidFill>
              </a:rPr>
              <a:t>Methoden-kompetenz</a:t>
            </a:r>
          </a:p>
        </p:txBody>
      </p:sp>
      <p:sp>
        <p:nvSpPr>
          <p:cNvPr id="16" name="Abgerundetes Rechteck 26"/>
          <p:cNvSpPr>
            <a:spLocks noChangeArrowheads="1"/>
          </p:cNvSpPr>
          <p:nvPr/>
        </p:nvSpPr>
        <p:spPr bwMode="auto">
          <a:xfrm>
            <a:off x="817563" y="5119688"/>
            <a:ext cx="1165225" cy="1041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de-DE" altLang="de-DE" sz="1600" b="1">
                <a:solidFill>
                  <a:schemeClr val="bg1"/>
                </a:solidFill>
              </a:rPr>
              <a:t>D: Schreib-training</a:t>
            </a:r>
          </a:p>
        </p:txBody>
      </p:sp>
      <p:sp>
        <p:nvSpPr>
          <p:cNvPr id="17" name="Abgerundetes Rechteck 26"/>
          <p:cNvSpPr>
            <a:spLocks noChangeArrowheads="1"/>
          </p:cNvSpPr>
          <p:nvPr/>
        </p:nvSpPr>
        <p:spPr bwMode="auto">
          <a:xfrm>
            <a:off x="5611813" y="5119688"/>
            <a:ext cx="1165225" cy="1041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de-DE" altLang="de-DE" sz="1600" b="1">
                <a:solidFill>
                  <a:schemeClr val="bg1"/>
                </a:solidFill>
              </a:rPr>
              <a:t>M: </a:t>
            </a:r>
            <a:r>
              <a:rPr lang="de-DE" altLang="de-DE" sz="1200" b="1">
                <a:solidFill>
                  <a:schemeClr val="bg1"/>
                </a:solidFill>
              </a:rPr>
              <a:t>Beweisen, logisches Argumen-tieren</a:t>
            </a:r>
            <a:endParaRPr lang="de-DE" altLang="de-DE" sz="1100" b="1">
              <a:solidFill>
                <a:schemeClr val="bg1"/>
              </a:solidFill>
            </a:endParaRPr>
          </a:p>
        </p:txBody>
      </p:sp>
      <p:sp>
        <p:nvSpPr>
          <p:cNvPr id="18" name="Abgerundetes Rechteck 26"/>
          <p:cNvSpPr>
            <a:spLocks noChangeArrowheads="1"/>
          </p:cNvSpPr>
          <p:nvPr/>
        </p:nvSpPr>
        <p:spPr bwMode="auto">
          <a:xfrm>
            <a:off x="2406650" y="5119688"/>
            <a:ext cx="1165225" cy="1041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de-DE" altLang="de-DE" sz="1600" b="1">
                <a:solidFill>
                  <a:schemeClr val="bg1"/>
                </a:solidFill>
              </a:rPr>
              <a:t>E, F: Sprach-mittlung</a:t>
            </a:r>
          </a:p>
        </p:txBody>
      </p:sp>
      <p:sp>
        <p:nvSpPr>
          <p:cNvPr id="19" name="Abgerundetes Rechteck 26"/>
          <p:cNvSpPr>
            <a:spLocks noChangeArrowheads="1"/>
          </p:cNvSpPr>
          <p:nvPr/>
        </p:nvSpPr>
        <p:spPr bwMode="auto">
          <a:xfrm>
            <a:off x="6026150" y="3376613"/>
            <a:ext cx="2171700" cy="1177925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de-DE" altLang="de-DE" sz="2000" b="1">
                <a:solidFill>
                  <a:schemeClr val="bg1"/>
                </a:solidFill>
              </a:rPr>
              <a:t>Selbst-kompetenz </a:t>
            </a:r>
          </a:p>
          <a:p>
            <a:pPr algn="ctr"/>
            <a:r>
              <a:rPr lang="de-DE" altLang="de-DE" sz="1400" b="1">
                <a:solidFill>
                  <a:schemeClr val="bg1"/>
                </a:solidFill>
              </a:rPr>
              <a:t>(z. B. Lerntechniken)</a:t>
            </a:r>
            <a:endParaRPr lang="de-DE" altLang="de-DE" sz="2000" b="1">
              <a:solidFill>
                <a:schemeClr val="bg1"/>
              </a:solidFill>
            </a:endParaRPr>
          </a:p>
        </p:txBody>
      </p:sp>
      <p:sp>
        <p:nvSpPr>
          <p:cNvPr id="20" name="Abgerundetes Rechteck 26"/>
          <p:cNvSpPr>
            <a:spLocks noChangeArrowheads="1"/>
          </p:cNvSpPr>
          <p:nvPr/>
        </p:nvSpPr>
        <p:spPr bwMode="auto">
          <a:xfrm>
            <a:off x="3571875" y="3376613"/>
            <a:ext cx="2171700" cy="1177925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de-DE" altLang="de-DE" sz="2000" b="1">
                <a:solidFill>
                  <a:schemeClr val="bg1"/>
                </a:solidFill>
              </a:rPr>
              <a:t>Strategien zur Lösung komplexer Probleme</a:t>
            </a:r>
          </a:p>
        </p:txBody>
      </p:sp>
      <p:sp>
        <p:nvSpPr>
          <p:cNvPr id="22" name="Abgerundetes Rechteck 26"/>
          <p:cNvSpPr>
            <a:spLocks noChangeArrowheads="1"/>
          </p:cNvSpPr>
          <p:nvPr/>
        </p:nvSpPr>
        <p:spPr bwMode="auto">
          <a:xfrm>
            <a:off x="7207250" y="5119688"/>
            <a:ext cx="1165225" cy="1041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de-DE" altLang="de-DE" sz="1600" b="1">
                <a:solidFill>
                  <a:schemeClr val="bg1"/>
                </a:solidFill>
              </a:rPr>
              <a:t>M: </a:t>
            </a:r>
            <a:r>
              <a:rPr lang="de-DE" altLang="de-DE" sz="1400" b="1">
                <a:solidFill>
                  <a:schemeClr val="bg1"/>
                </a:solidFill>
              </a:rPr>
              <a:t>Analyse-fähigkeit</a:t>
            </a:r>
            <a:endParaRPr lang="de-DE" altLang="de-DE" sz="1200" b="1">
              <a:solidFill>
                <a:schemeClr val="bg1"/>
              </a:solidFill>
            </a:endParaRPr>
          </a:p>
        </p:txBody>
      </p:sp>
      <p:sp>
        <p:nvSpPr>
          <p:cNvPr id="23" name="Abgerundetes Rechteck 26"/>
          <p:cNvSpPr>
            <a:spLocks noChangeArrowheads="1"/>
          </p:cNvSpPr>
          <p:nvPr/>
        </p:nvSpPr>
        <p:spPr bwMode="auto">
          <a:xfrm>
            <a:off x="3989388" y="5119688"/>
            <a:ext cx="1165225" cy="1041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de-DE" altLang="de-DE" sz="1600" b="1">
                <a:solidFill>
                  <a:schemeClr val="bg1"/>
                </a:solidFill>
              </a:rPr>
              <a:t>L: </a:t>
            </a:r>
          </a:p>
          <a:p>
            <a:pPr algn="ctr"/>
            <a:r>
              <a:rPr lang="de-DE" altLang="de-DE" sz="1100" b="1">
                <a:solidFill>
                  <a:schemeClr val="bg1"/>
                </a:solidFill>
              </a:rPr>
              <a:t>ÜS-Training, Lexikon-arbeit</a:t>
            </a:r>
            <a:endParaRPr lang="de-DE" altLang="de-DE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171450" y="1244600"/>
            <a:ext cx="7143750" cy="412750"/>
          </a:xfrm>
        </p:spPr>
        <p:txBody>
          <a:bodyPr/>
          <a:lstStyle/>
          <a:p>
            <a:pPr algn="l"/>
            <a:r>
              <a:rPr lang="de-DE" altLang="de-DE" sz="2300" b="1">
                <a:solidFill>
                  <a:srgbClr val="568FEC"/>
                </a:solidFill>
              </a:rPr>
              <a:t>Ausgestaltung der Zusatzmodule</a:t>
            </a:r>
          </a:p>
        </p:txBody>
      </p:sp>
      <p:sp>
        <p:nvSpPr>
          <p:cNvPr id="29699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1F3A469-BEAD-4D83-A5C8-B3B729ABCD48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29700" name="Rectangle 2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altLang="de-DE"/>
          </a:p>
        </p:txBody>
      </p:sp>
      <p:sp>
        <p:nvSpPr>
          <p:cNvPr id="29701" name="Abgerundetes Rechteck 24"/>
          <p:cNvSpPr>
            <a:spLocks noChangeArrowheads="1"/>
          </p:cNvSpPr>
          <p:nvPr/>
        </p:nvSpPr>
        <p:spPr bwMode="auto">
          <a:xfrm>
            <a:off x="695325" y="1901825"/>
            <a:ext cx="1149350" cy="992188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A7EBB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altLang="de-DE" sz="2400" b="1">
                <a:solidFill>
                  <a:srgbClr val="000000"/>
                </a:solidFill>
                <a:cs typeface="Calibri" pitchFamily="34" charset="0"/>
              </a:rPr>
              <a:t>Jgst. 10</a:t>
            </a:r>
            <a:endParaRPr lang="de-DE" altLang="de-DE" sz="3600"/>
          </a:p>
        </p:txBody>
      </p:sp>
      <p:sp>
        <p:nvSpPr>
          <p:cNvPr id="15371" name="Abgerundetes Rechteck 26"/>
          <p:cNvSpPr>
            <a:spLocks noChangeArrowheads="1"/>
          </p:cNvSpPr>
          <p:nvPr/>
        </p:nvSpPr>
        <p:spPr bwMode="auto">
          <a:xfrm>
            <a:off x="1982788" y="1912938"/>
            <a:ext cx="5813425" cy="992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de-DE" altLang="de-DE" sz="2000" b="1">
                <a:solidFill>
                  <a:schemeClr val="bg1"/>
                </a:solidFill>
              </a:rPr>
              <a:t>Inhaltliche, fachspezifische  </a:t>
            </a:r>
          </a:p>
          <a:p>
            <a:pPr algn="ctr"/>
            <a:r>
              <a:rPr lang="de-DE" altLang="de-DE" sz="2000" b="1">
                <a:solidFill>
                  <a:schemeClr val="bg1"/>
                </a:solidFill>
              </a:rPr>
              <a:t>Vorbereitung auf Q 12</a:t>
            </a:r>
            <a:endParaRPr lang="de-DE" altLang="de-DE" sz="1600" b="1">
              <a:solidFill>
                <a:schemeClr val="bg1"/>
              </a:solidFill>
            </a:endParaRPr>
          </a:p>
        </p:txBody>
      </p:sp>
      <p:sp>
        <p:nvSpPr>
          <p:cNvPr id="15" name="Abgerundetes Rechteck 26"/>
          <p:cNvSpPr>
            <a:spLocks noChangeArrowheads="1"/>
          </p:cNvSpPr>
          <p:nvPr/>
        </p:nvSpPr>
        <p:spPr bwMode="auto">
          <a:xfrm>
            <a:off x="1071563" y="3151188"/>
            <a:ext cx="2171700" cy="1474787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de-DE" altLang="de-DE" sz="2000" b="1">
                <a:solidFill>
                  <a:schemeClr val="bg1"/>
                </a:solidFill>
              </a:rPr>
              <a:t>Fachliche Orientierung am LP Jgst. 11</a:t>
            </a:r>
          </a:p>
        </p:txBody>
      </p:sp>
      <p:sp>
        <p:nvSpPr>
          <p:cNvPr id="19" name="Abgerundetes Rechteck 26"/>
          <p:cNvSpPr>
            <a:spLocks noChangeArrowheads="1"/>
          </p:cNvSpPr>
          <p:nvPr/>
        </p:nvSpPr>
        <p:spPr bwMode="auto">
          <a:xfrm>
            <a:off x="6026150" y="3151188"/>
            <a:ext cx="2171700" cy="1474787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de-DE" altLang="de-DE" b="1" u="sng">
                <a:solidFill>
                  <a:schemeClr val="bg1"/>
                </a:solidFill>
              </a:rPr>
              <a:t>im Einzelfall </a:t>
            </a:r>
            <a:r>
              <a:rPr lang="de-DE" altLang="de-DE" b="1">
                <a:solidFill>
                  <a:schemeClr val="bg1"/>
                </a:solidFill>
              </a:rPr>
              <a:t>Vorverlagerung von Inhalten / Kompetenzen  aus Jgst. 11 </a:t>
            </a:r>
          </a:p>
        </p:txBody>
      </p:sp>
      <p:sp>
        <p:nvSpPr>
          <p:cNvPr id="20" name="Abgerundetes Rechteck 26"/>
          <p:cNvSpPr>
            <a:spLocks noChangeArrowheads="1"/>
          </p:cNvSpPr>
          <p:nvPr/>
        </p:nvSpPr>
        <p:spPr bwMode="auto">
          <a:xfrm>
            <a:off x="3571875" y="3151188"/>
            <a:ext cx="2171700" cy="1474787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de-DE" altLang="de-DE" sz="2000" b="1">
                <a:solidFill>
                  <a:schemeClr val="bg1"/>
                </a:solidFill>
              </a:rPr>
              <a:t>Fokus auf für Q12 zentrale Inhalte / Kompetenzen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nimBg="1"/>
      <p:bldP spid="15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itel 1"/>
          <p:cNvSpPr>
            <a:spLocks noGrp="1"/>
          </p:cNvSpPr>
          <p:nvPr>
            <p:ph type="title"/>
          </p:nvPr>
        </p:nvSpPr>
        <p:spPr>
          <a:xfrm>
            <a:off x="171450" y="1244600"/>
            <a:ext cx="7143750" cy="412750"/>
          </a:xfrm>
        </p:spPr>
        <p:txBody>
          <a:bodyPr/>
          <a:lstStyle/>
          <a:p>
            <a:pPr algn="l"/>
            <a:r>
              <a:rPr lang="de-DE" altLang="de-DE" sz="2300" b="1">
                <a:solidFill>
                  <a:srgbClr val="568FEC"/>
                </a:solidFill>
              </a:rPr>
              <a:t>Pädagogische Begleitung</a:t>
            </a:r>
          </a:p>
        </p:txBody>
      </p:sp>
      <p:sp>
        <p:nvSpPr>
          <p:cNvPr id="3174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BF56A1-8006-4C43-8396-68595ECCB999}" type="slidenum">
              <a:rPr lang="de-DE" altLang="de-DE">
                <a:solidFill>
                  <a:srgbClr val="000000"/>
                </a:solidFill>
              </a:rPr>
              <a:pPr/>
              <a:t>15</a:t>
            </a:fld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144463" y="1585913"/>
            <a:ext cx="7343775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90500" indent="-190500" algn="l" defTabSz="863600" rtl="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Wingdings" pitchFamily="2" charset="2"/>
              <a:buChar char="l"/>
              <a:defRPr sz="19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571500" indent="-190500" algn="l" defTabSz="8636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rgbClr val="808080"/>
                </a:solidFill>
                <a:latin typeface="+mn-lt"/>
              </a:defRPr>
            </a:lvl2pPr>
            <a:lvl3pPr marL="952500" indent="-190500" algn="l" defTabSz="8636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rgbClr val="808080"/>
                </a:solidFill>
                <a:latin typeface="+mn-lt"/>
              </a:defRPr>
            </a:lvl3pPr>
            <a:lvl4pPr marL="1238250" indent="-95250" algn="l" defTabSz="8636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rgbClr val="808080"/>
                </a:solidFill>
                <a:latin typeface="+mn-lt"/>
              </a:defRPr>
            </a:lvl4pPr>
            <a:lvl5pPr marL="1524000" indent="-95250" algn="l" defTabSz="8636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+mn-lt"/>
              </a:defRPr>
            </a:lvl5pPr>
            <a:lvl6pPr marL="1981200" indent="-95250" algn="l" defTabSz="863600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+mn-lt"/>
              </a:defRPr>
            </a:lvl6pPr>
            <a:lvl7pPr marL="2438400" indent="-95250" algn="l" defTabSz="863600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+mn-lt"/>
              </a:defRPr>
            </a:lvl7pPr>
            <a:lvl8pPr marL="2895600" indent="-95250" algn="l" defTabSz="863600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+mn-lt"/>
              </a:defRPr>
            </a:lvl8pPr>
            <a:lvl9pPr marL="3352800" indent="-95250" algn="l" defTabSz="863600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+mn-lt"/>
              </a:defRPr>
            </a:lvl9pPr>
          </a:lstStyle>
          <a:p>
            <a:pPr>
              <a:defRPr/>
            </a:pPr>
            <a:endParaRPr lang="de-DE" b="1" kern="0" dirty="0">
              <a:latin typeface="Univers LT Std 55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de-DE" sz="2300" b="1" dirty="0"/>
          </a:p>
          <a:p>
            <a:pPr>
              <a:defRPr/>
            </a:pPr>
            <a:r>
              <a:rPr lang="de-DE" sz="2300" b="1" dirty="0"/>
              <a:t>Regelmäßiges pädagogisches Feedback </a:t>
            </a:r>
            <a:r>
              <a:rPr lang="de-DE" sz="2300" dirty="0"/>
              <a:t>über </a:t>
            </a:r>
            <a:r>
              <a:rPr lang="de-DE" sz="2300" b="1" dirty="0"/>
              <a:t>individuelle Entwicklung und Leistungsfortschritt </a:t>
            </a:r>
            <a:r>
              <a:rPr lang="de-DE" sz="2300" dirty="0"/>
              <a:t>in der Modulphase </a:t>
            </a:r>
            <a:endParaRPr lang="de-DE" sz="2300" b="1" dirty="0"/>
          </a:p>
          <a:p>
            <a:pPr>
              <a:defRPr/>
            </a:pPr>
            <a:endParaRPr lang="de-DE" sz="2300" b="1" dirty="0"/>
          </a:p>
          <a:p>
            <a:pPr>
              <a:defRPr/>
            </a:pPr>
            <a:r>
              <a:rPr lang="de-DE" sz="2300" b="1" dirty="0"/>
              <a:t>Mentor </a:t>
            </a:r>
            <a:r>
              <a:rPr lang="de-DE" sz="2300" dirty="0"/>
              <a:t>als fachunabhängiger </a:t>
            </a:r>
            <a:r>
              <a:rPr lang="de-DE" sz="2300" b="1" dirty="0"/>
              <a:t>Ansprechpartner </a:t>
            </a:r>
            <a:r>
              <a:rPr lang="de-DE" sz="2300" dirty="0"/>
              <a:t>und individueller</a:t>
            </a:r>
            <a:r>
              <a:rPr lang="de-DE" sz="2300" b="1" dirty="0"/>
              <a:t> Begleiter</a:t>
            </a:r>
            <a:endParaRPr lang="de-DE" b="1" dirty="0"/>
          </a:p>
          <a:p>
            <a:pPr marL="0" indent="0">
              <a:buFont typeface="Wingdings" pitchFamily="2" charset="2"/>
              <a:buNone/>
              <a:defRPr/>
            </a:pPr>
            <a:endParaRPr lang="de-DE" b="1" dirty="0"/>
          </a:p>
          <a:p>
            <a:pPr marL="0" indent="0">
              <a:buFont typeface="Wingdings" pitchFamily="2" charset="2"/>
              <a:buNone/>
              <a:defRPr/>
            </a:pPr>
            <a:endParaRPr lang="de-DE" b="1" dirty="0"/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endParaRPr lang="de-DE" sz="2200" b="1" kern="0" dirty="0">
              <a:latin typeface="Univers LT Std 5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itel 1"/>
          <p:cNvSpPr>
            <a:spLocks noGrp="1"/>
          </p:cNvSpPr>
          <p:nvPr>
            <p:ph type="title"/>
          </p:nvPr>
        </p:nvSpPr>
        <p:spPr>
          <a:xfrm>
            <a:off x="171450" y="1244600"/>
            <a:ext cx="7143750" cy="412750"/>
          </a:xfrm>
        </p:spPr>
        <p:txBody>
          <a:bodyPr/>
          <a:lstStyle/>
          <a:p>
            <a:pPr algn="l"/>
            <a:r>
              <a:rPr lang="de-DE" altLang="de-DE" sz="2300" b="1">
                <a:solidFill>
                  <a:srgbClr val="568FEC"/>
                </a:solidFill>
              </a:rPr>
              <a:t>Pädagogische Begleitung</a:t>
            </a:r>
          </a:p>
        </p:txBody>
      </p:sp>
      <p:sp>
        <p:nvSpPr>
          <p:cNvPr id="3174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BF56A1-8006-4C43-8396-68595ECCB999}" type="slidenum">
              <a:rPr lang="de-DE" altLang="de-DE">
                <a:solidFill>
                  <a:srgbClr val="000000"/>
                </a:solidFill>
              </a:rPr>
              <a:pPr/>
              <a:t>16</a:t>
            </a:fld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144463" y="1585913"/>
            <a:ext cx="7343775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90500" indent="-190500" algn="l" defTabSz="863600" rtl="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Wingdings" pitchFamily="2" charset="2"/>
              <a:buChar char="l"/>
              <a:defRPr sz="19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571500" indent="-190500" algn="l" defTabSz="8636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rgbClr val="808080"/>
                </a:solidFill>
                <a:latin typeface="+mn-lt"/>
              </a:defRPr>
            </a:lvl2pPr>
            <a:lvl3pPr marL="952500" indent="-190500" algn="l" defTabSz="8636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rgbClr val="808080"/>
                </a:solidFill>
                <a:latin typeface="+mn-lt"/>
              </a:defRPr>
            </a:lvl3pPr>
            <a:lvl4pPr marL="1238250" indent="-95250" algn="l" defTabSz="8636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rgbClr val="808080"/>
                </a:solidFill>
                <a:latin typeface="+mn-lt"/>
              </a:defRPr>
            </a:lvl4pPr>
            <a:lvl5pPr marL="1524000" indent="-95250" algn="l" defTabSz="8636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+mn-lt"/>
              </a:defRPr>
            </a:lvl5pPr>
            <a:lvl6pPr marL="1981200" indent="-95250" algn="l" defTabSz="863600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+mn-lt"/>
              </a:defRPr>
            </a:lvl6pPr>
            <a:lvl7pPr marL="2438400" indent="-95250" algn="l" defTabSz="863600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+mn-lt"/>
              </a:defRPr>
            </a:lvl7pPr>
            <a:lvl8pPr marL="2895600" indent="-95250" algn="l" defTabSz="863600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+mn-lt"/>
              </a:defRPr>
            </a:lvl8pPr>
            <a:lvl9pPr marL="3352800" indent="-95250" algn="l" defTabSz="863600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+mn-lt"/>
              </a:defRPr>
            </a:lvl9pPr>
          </a:lstStyle>
          <a:p>
            <a:pPr>
              <a:defRPr/>
            </a:pPr>
            <a:endParaRPr lang="de-DE" b="1" kern="0" dirty="0">
              <a:latin typeface="Univers LT Std 55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de-DE" sz="2300" b="1" dirty="0"/>
          </a:p>
          <a:p>
            <a:pPr marL="0" indent="0">
              <a:buFont typeface="Wingdings" pitchFamily="2" charset="2"/>
              <a:buNone/>
              <a:defRPr/>
            </a:pPr>
            <a:endParaRPr lang="de-DE" b="1" dirty="0"/>
          </a:p>
          <a:p>
            <a:pPr marL="0" indent="0">
              <a:buFont typeface="Wingdings" pitchFamily="2" charset="2"/>
              <a:buNone/>
              <a:defRPr/>
            </a:pPr>
            <a:endParaRPr lang="de-DE" b="1" dirty="0"/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endParaRPr lang="de-DE" sz="2200" b="1" kern="0" dirty="0">
              <a:latin typeface="Univers LT Std 55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858982" y="2216727"/>
            <a:ext cx="2175164" cy="85898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Modulleiter I</a:t>
            </a:r>
          </a:p>
        </p:txBody>
      </p:sp>
      <p:sp>
        <p:nvSpPr>
          <p:cNvPr id="6" name="Ellipse 5"/>
          <p:cNvSpPr/>
          <p:nvPr/>
        </p:nvSpPr>
        <p:spPr>
          <a:xfrm>
            <a:off x="346363" y="3422073"/>
            <a:ext cx="2618509" cy="85898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Modulleiter II (=Mentor)</a:t>
            </a:r>
          </a:p>
        </p:txBody>
      </p:sp>
      <p:sp>
        <p:nvSpPr>
          <p:cNvPr id="7" name="Ellipse 6"/>
          <p:cNvSpPr/>
          <p:nvPr/>
        </p:nvSpPr>
        <p:spPr>
          <a:xfrm>
            <a:off x="872835" y="4613563"/>
            <a:ext cx="2272146" cy="886692"/>
          </a:xfrm>
          <a:prstGeom prst="ellipse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Modulleiter III</a:t>
            </a:r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3034146" y="2701636"/>
            <a:ext cx="942109" cy="5680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923310" y="3782290"/>
            <a:ext cx="1066799" cy="277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V="1">
            <a:off x="3061856" y="4433455"/>
            <a:ext cx="914399" cy="6095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gende mit Pfeil nach rechts 15"/>
          <p:cNvSpPr/>
          <p:nvPr/>
        </p:nvSpPr>
        <p:spPr>
          <a:xfrm>
            <a:off x="3976255" y="2923309"/>
            <a:ext cx="2369127" cy="1995055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Regel-mäßige Sitzungen</a:t>
            </a:r>
          </a:p>
        </p:txBody>
      </p:sp>
      <p:sp>
        <p:nvSpPr>
          <p:cNvPr id="17" name="Rechteck 16"/>
          <p:cNvSpPr/>
          <p:nvPr/>
        </p:nvSpPr>
        <p:spPr>
          <a:xfrm>
            <a:off x="6414655" y="2909456"/>
            <a:ext cx="1953490" cy="19950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Pädagogisches Feedback</a:t>
            </a:r>
          </a:p>
          <a:p>
            <a:pPr algn="ctr"/>
            <a:r>
              <a:rPr lang="de-DE" dirty="0"/>
              <a:t>Beratung (Mentor)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 animBg="1"/>
      <p:bldP spid="17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itel 1"/>
          <p:cNvSpPr>
            <a:spLocks noGrp="1"/>
          </p:cNvSpPr>
          <p:nvPr>
            <p:ph type="title"/>
          </p:nvPr>
        </p:nvSpPr>
        <p:spPr>
          <a:xfrm>
            <a:off x="171450" y="1244600"/>
            <a:ext cx="7143750" cy="412750"/>
          </a:xfrm>
        </p:spPr>
        <p:txBody>
          <a:bodyPr/>
          <a:lstStyle/>
          <a:p>
            <a:pPr algn="l"/>
            <a:r>
              <a:rPr lang="de-DE" altLang="de-DE" sz="2300" b="1">
                <a:solidFill>
                  <a:srgbClr val="568FEC"/>
                </a:solidFill>
              </a:rPr>
              <a:t>Ende der Jahrgangsstufe 10</a:t>
            </a:r>
          </a:p>
        </p:txBody>
      </p:sp>
      <p:sp>
        <p:nvSpPr>
          <p:cNvPr id="3277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A82B3E-A87A-4292-BCD8-DF39F53E0A6B}" type="slidenum">
              <a:rPr lang="de-DE" altLang="de-DE">
                <a:solidFill>
                  <a:srgbClr val="000000"/>
                </a:solidFill>
              </a:rPr>
              <a:pPr/>
              <a:t>17</a:t>
            </a:fld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144463" y="1585913"/>
            <a:ext cx="7343775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90500" indent="-190500" algn="l" defTabSz="863600" rtl="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Wingdings" pitchFamily="2" charset="2"/>
              <a:buChar char="l"/>
              <a:defRPr sz="19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571500" indent="-190500" algn="l" defTabSz="8636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rgbClr val="808080"/>
                </a:solidFill>
                <a:latin typeface="+mn-lt"/>
              </a:defRPr>
            </a:lvl2pPr>
            <a:lvl3pPr marL="952500" indent="-190500" algn="l" defTabSz="8636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rgbClr val="808080"/>
                </a:solidFill>
                <a:latin typeface="+mn-lt"/>
              </a:defRPr>
            </a:lvl3pPr>
            <a:lvl4pPr marL="1238250" indent="-95250" algn="l" defTabSz="8636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rgbClr val="808080"/>
                </a:solidFill>
                <a:latin typeface="+mn-lt"/>
              </a:defRPr>
            </a:lvl4pPr>
            <a:lvl5pPr marL="1524000" indent="-95250" algn="l" defTabSz="8636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+mn-lt"/>
              </a:defRPr>
            </a:lvl5pPr>
            <a:lvl6pPr marL="1981200" indent="-95250" algn="l" defTabSz="863600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+mn-lt"/>
              </a:defRPr>
            </a:lvl6pPr>
            <a:lvl7pPr marL="2438400" indent="-95250" algn="l" defTabSz="863600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+mn-lt"/>
              </a:defRPr>
            </a:lvl7pPr>
            <a:lvl8pPr marL="2895600" indent="-95250" algn="l" defTabSz="863600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+mn-lt"/>
              </a:defRPr>
            </a:lvl8pPr>
            <a:lvl9pPr marL="3352800" indent="-95250" algn="l" defTabSz="863600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+mn-lt"/>
              </a:defRPr>
            </a:lvl9pPr>
          </a:lstStyle>
          <a:p>
            <a:pPr>
              <a:defRPr/>
            </a:pPr>
            <a:endParaRPr lang="de-DE" b="1" kern="0" dirty="0">
              <a:latin typeface="Univers LT Std 55"/>
            </a:endParaRPr>
          </a:p>
          <a:p>
            <a:pPr>
              <a:defRPr/>
            </a:pPr>
            <a:r>
              <a:rPr lang="de-DE" sz="2300" dirty="0"/>
              <a:t>Nochmalige</a:t>
            </a:r>
            <a:r>
              <a:rPr lang="de-DE" sz="2300" b="1" dirty="0"/>
              <a:t> intensive Beratung: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de-DE" sz="2300" dirty="0"/>
              <a:t>Lernzeitverkürzung nach Leistung / Entwicklung empfehlenswert?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de-DE" sz="2300" dirty="0"/>
              <a:t>Lernzeitverkürzung weiterhin gewünscht?</a:t>
            </a:r>
          </a:p>
          <a:p>
            <a:pPr>
              <a:defRPr/>
            </a:pPr>
            <a:r>
              <a:rPr lang="de-DE" sz="2300" b="1" dirty="0"/>
              <a:t>Entscheidung über Lernzeitverkürzung bei Schülern / Eltern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de-DE" sz="2300" dirty="0">
                <a:sym typeface="Wingdings 2"/>
              </a:rPr>
              <a:t>   (regelmäßige und aktive Teilnahme an den Modulen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de-DE" sz="2300" dirty="0">
                <a:sym typeface="Wingdings 2"/>
              </a:rPr>
              <a:t>    vorausgesetzt)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de-DE" b="1" dirty="0"/>
          </a:p>
          <a:p>
            <a:pPr marL="0" indent="0">
              <a:buFont typeface="Wingdings" pitchFamily="2" charset="2"/>
              <a:buNone/>
              <a:defRPr/>
            </a:pPr>
            <a:endParaRPr lang="de-DE" b="1" dirty="0"/>
          </a:p>
          <a:p>
            <a:pPr marL="0" indent="0">
              <a:buFont typeface="Wingdings" pitchFamily="2" charset="2"/>
              <a:buNone/>
              <a:defRPr/>
            </a:pPr>
            <a:endParaRPr lang="de-DE" b="1" dirty="0"/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endParaRPr lang="de-DE" sz="2200" b="1" kern="0" dirty="0">
              <a:latin typeface="Univers LT Std 5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Inhaltsplatzhalter 3"/>
          <p:cNvSpPr>
            <a:spLocks noGrp="1"/>
          </p:cNvSpPr>
          <p:nvPr>
            <p:ph idx="1"/>
          </p:nvPr>
        </p:nvSpPr>
        <p:spPr>
          <a:xfrm>
            <a:off x="153988" y="1906588"/>
            <a:ext cx="7769225" cy="44640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de-DE" altLang="de-DE" sz="2116" b="1" dirty="0"/>
          </a:p>
          <a:p>
            <a:pPr marL="403022" lvl="1" indent="0">
              <a:lnSpc>
                <a:spcPct val="150000"/>
              </a:lnSpc>
              <a:buFontTx/>
              <a:buNone/>
              <a:defRPr/>
            </a:pPr>
            <a:endParaRPr lang="de-DE" altLang="de-DE" sz="2116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154194" y="1112599"/>
            <a:ext cx="7403829" cy="369332"/>
          </a:xfrm>
          <a:prstGeom prst="rect">
            <a:avLst/>
          </a:prstGeom>
          <a:gradFill flip="none" rotWithShape="1">
            <a:gsLst>
              <a:gs pos="0">
                <a:srgbClr val="0089D9">
                  <a:shade val="30000"/>
                  <a:satMod val="115000"/>
                </a:srgbClr>
              </a:gs>
              <a:gs pos="50000">
                <a:srgbClr val="0089D9">
                  <a:shade val="67500"/>
                  <a:satMod val="115000"/>
                </a:srgbClr>
              </a:gs>
              <a:gs pos="100000">
                <a:srgbClr val="0089D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de-DE" b="1" dirty="0">
                <a:solidFill>
                  <a:srgbClr val="FFFFFF"/>
                </a:solidFill>
                <a:latin typeface="Univers 55" charset="0"/>
              </a:rPr>
              <a:t>Aufbau</a:t>
            </a:r>
            <a:r>
              <a:rPr lang="de-DE" dirty="0">
                <a:solidFill>
                  <a:srgbClr val="FFFFFF"/>
                </a:solidFill>
                <a:latin typeface="Univers 55" charset="0"/>
              </a:rPr>
              <a:t> des neunjährigen bayerischen Gymnasiums</a:t>
            </a:r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2362200" y="1828800"/>
            <a:ext cx="1295400" cy="458788"/>
          </a:xfrm>
          <a:prstGeom prst="rect">
            <a:avLst/>
          </a:prstGeom>
          <a:solidFill>
            <a:srgbClr val="A5EFF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SzPct val="65000"/>
              <a:buFont typeface="Wingdings" pitchFamily="2" charset="2"/>
              <a:buChar char="l"/>
              <a:defRPr sz="1900">
                <a:solidFill>
                  <a:srgbClr val="808080"/>
                </a:solidFill>
                <a:latin typeface="Univers LT Std 55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700">
                <a:solidFill>
                  <a:srgbClr val="808080"/>
                </a:solidFill>
                <a:latin typeface="Univers LT Std 55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700">
                <a:solidFill>
                  <a:srgbClr val="808080"/>
                </a:solidFill>
                <a:latin typeface="Univers LT Std 55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de-DE" altLang="de-DE" sz="2539">
                <a:solidFill>
                  <a:schemeClr val="tx1"/>
                </a:solidFill>
                <a:latin typeface="Univers 55"/>
              </a:rPr>
              <a:t>13</a:t>
            </a:r>
          </a:p>
        </p:txBody>
      </p:sp>
      <p:sp>
        <p:nvSpPr>
          <p:cNvPr id="7" name="Rechteck 6"/>
          <p:cNvSpPr>
            <a:spLocks noChangeArrowheads="1"/>
          </p:cNvSpPr>
          <p:nvPr/>
        </p:nvSpPr>
        <p:spPr bwMode="auto">
          <a:xfrm>
            <a:off x="2360613" y="2287588"/>
            <a:ext cx="1296987" cy="455612"/>
          </a:xfrm>
          <a:prstGeom prst="rect">
            <a:avLst/>
          </a:prstGeom>
          <a:solidFill>
            <a:srgbClr val="A5EFF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SzPct val="65000"/>
              <a:buFont typeface="Wingdings" pitchFamily="2" charset="2"/>
              <a:buChar char="l"/>
              <a:defRPr sz="1900">
                <a:solidFill>
                  <a:srgbClr val="808080"/>
                </a:solidFill>
                <a:latin typeface="Univers LT Std 55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700">
                <a:solidFill>
                  <a:srgbClr val="808080"/>
                </a:solidFill>
                <a:latin typeface="Univers LT Std 55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700">
                <a:solidFill>
                  <a:srgbClr val="808080"/>
                </a:solidFill>
                <a:latin typeface="Univers LT Std 55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de-DE" altLang="de-DE" sz="2539">
                <a:solidFill>
                  <a:schemeClr val="tx1"/>
                </a:solidFill>
                <a:latin typeface="Univers 55"/>
              </a:rPr>
              <a:t>12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2362200" y="2743200"/>
            <a:ext cx="1295400" cy="457200"/>
          </a:xfrm>
          <a:prstGeom prst="rect">
            <a:avLst/>
          </a:prstGeom>
          <a:solidFill>
            <a:srgbClr val="A5EFF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SzPct val="65000"/>
              <a:buFont typeface="Wingdings" pitchFamily="2" charset="2"/>
              <a:buChar char="l"/>
              <a:defRPr sz="1900">
                <a:solidFill>
                  <a:srgbClr val="808080"/>
                </a:solidFill>
                <a:latin typeface="Univers LT Std 55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700">
                <a:solidFill>
                  <a:srgbClr val="808080"/>
                </a:solidFill>
                <a:latin typeface="Univers LT Std 55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700">
                <a:solidFill>
                  <a:srgbClr val="808080"/>
                </a:solidFill>
                <a:latin typeface="Univers LT Std 55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de-DE" altLang="de-DE" sz="2539">
                <a:solidFill>
                  <a:schemeClr val="tx1"/>
                </a:solidFill>
                <a:latin typeface="Univers 55"/>
              </a:rPr>
              <a:t>11</a:t>
            </a:r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2368550" y="3368675"/>
            <a:ext cx="1293813" cy="457200"/>
          </a:xfrm>
          <a:prstGeom prst="rect">
            <a:avLst/>
          </a:prstGeom>
          <a:solidFill>
            <a:srgbClr val="AAD6F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SzPct val="65000"/>
              <a:buFont typeface="Wingdings" pitchFamily="2" charset="2"/>
              <a:buChar char="l"/>
              <a:defRPr sz="1900">
                <a:solidFill>
                  <a:srgbClr val="808080"/>
                </a:solidFill>
                <a:latin typeface="Univers LT Std 55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700">
                <a:solidFill>
                  <a:srgbClr val="808080"/>
                </a:solidFill>
                <a:latin typeface="Univers LT Std 55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700">
                <a:solidFill>
                  <a:srgbClr val="808080"/>
                </a:solidFill>
                <a:latin typeface="Univers LT Std 55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de-DE" altLang="de-DE" sz="2539">
                <a:solidFill>
                  <a:schemeClr val="tx1"/>
                </a:solidFill>
                <a:latin typeface="Univers 55"/>
              </a:rPr>
              <a:t>10</a:t>
            </a:r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2368550" y="3825875"/>
            <a:ext cx="1293813" cy="455613"/>
          </a:xfrm>
          <a:prstGeom prst="rect">
            <a:avLst/>
          </a:prstGeom>
          <a:solidFill>
            <a:srgbClr val="AAD6F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SzPct val="65000"/>
              <a:buFont typeface="Wingdings" pitchFamily="2" charset="2"/>
              <a:buChar char="l"/>
              <a:defRPr sz="1900">
                <a:solidFill>
                  <a:srgbClr val="808080"/>
                </a:solidFill>
                <a:latin typeface="Univers LT Std 55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700">
                <a:solidFill>
                  <a:srgbClr val="808080"/>
                </a:solidFill>
                <a:latin typeface="Univers LT Std 55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700">
                <a:solidFill>
                  <a:srgbClr val="808080"/>
                </a:solidFill>
                <a:latin typeface="Univers LT Std 55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de-DE" altLang="de-DE" sz="2539">
                <a:solidFill>
                  <a:schemeClr val="tx1"/>
                </a:solidFill>
                <a:latin typeface="Univers 55"/>
              </a:rPr>
              <a:t>9</a:t>
            </a:r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2368550" y="4876800"/>
            <a:ext cx="1293813" cy="457200"/>
          </a:xfrm>
          <a:prstGeom prst="rect">
            <a:avLst/>
          </a:prstGeom>
          <a:solidFill>
            <a:srgbClr val="00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SzPct val="65000"/>
              <a:buFont typeface="Wingdings" pitchFamily="2" charset="2"/>
              <a:buChar char="l"/>
              <a:defRPr sz="1900">
                <a:solidFill>
                  <a:srgbClr val="808080"/>
                </a:solidFill>
                <a:latin typeface="Univers LT Std 55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700">
                <a:solidFill>
                  <a:srgbClr val="808080"/>
                </a:solidFill>
                <a:latin typeface="Univers LT Std 55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700">
                <a:solidFill>
                  <a:srgbClr val="808080"/>
                </a:solidFill>
                <a:latin typeface="Univers LT Std 55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de-DE" altLang="de-DE" sz="2539">
                <a:solidFill>
                  <a:schemeClr val="tx1"/>
                </a:solidFill>
                <a:latin typeface="Univers 55"/>
              </a:rPr>
              <a:t>7</a:t>
            </a:r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2368550" y="4281488"/>
            <a:ext cx="1293813" cy="457200"/>
          </a:xfrm>
          <a:prstGeom prst="rect">
            <a:avLst/>
          </a:prstGeom>
          <a:solidFill>
            <a:srgbClr val="AAD6F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SzPct val="65000"/>
              <a:buFont typeface="Wingdings" pitchFamily="2" charset="2"/>
              <a:buChar char="l"/>
              <a:defRPr sz="1900">
                <a:solidFill>
                  <a:srgbClr val="808080"/>
                </a:solidFill>
                <a:latin typeface="Univers LT Std 55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700">
                <a:solidFill>
                  <a:srgbClr val="808080"/>
                </a:solidFill>
                <a:latin typeface="Univers LT Std 55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700">
                <a:solidFill>
                  <a:srgbClr val="808080"/>
                </a:solidFill>
                <a:latin typeface="Univers LT Std 55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de-DE" altLang="de-DE" sz="2539">
                <a:solidFill>
                  <a:schemeClr val="tx1"/>
                </a:solidFill>
                <a:latin typeface="Univers 55"/>
              </a:rPr>
              <a:t>8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2368550" y="5334000"/>
            <a:ext cx="1293813" cy="455613"/>
          </a:xfrm>
          <a:prstGeom prst="rect">
            <a:avLst/>
          </a:prstGeom>
          <a:solidFill>
            <a:srgbClr val="00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SzPct val="65000"/>
              <a:buFont typeface="Wingdings" pitchFamily="2" charset="2"/>
              <a:buChar char="l"/>
              <a:defRPr sz="1900">
                <a:solidFill>
                  <a:srgbClr val="808080"/>
                </a:solidFill>
                <a:latin typeface="Univers LT Std 55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700">
                <a:solidFill>
                  <a:srgbClr val="808080"/>
                </a:solidFill>
                <a:latin typeface="Univers LT Std 55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700">
                <a:solidFill>
                  <a:srgbClr val="808080"/>
                </a:solidFill>
                <a:latin typeface="Univers LT Std 55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de-DE" altLang="de-DE" sz="2539">
                <a:solidFill>
                  <a:schemeClr val="tx1"/>
                </a:solidFill>
                <a:latin typeface="Univers 55"/>
              </a:rPr>
              <a:t>6</a:t>
            </a:r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2368550" y="5792788"/>
            <a:ext cx="1293813" cy="457200"/>
          </a:xfrm>
          <a:prstGeom prst="rect">
            <a:avLst/>
          </a:prstGeom>
          <a:solidFill>
            <a:srgbClr val="00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SzPct val="65000"/>
              <a:buFont typeface="Wingdings" pitchFamily="2" charset="2"/>
              <a:buChar char="l"/>
              <a:defRPr sz="1900">
                <a:solidFill>
                  <a:srgbClr val="808080"/>
                </a:solidFill>
                <a:latin typeface="Univers LT Std 55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700">
                <a:solidFill>
                  <a:srgbClr val="808080"/>
                </a:solidFill>
                <a:latin typeface="Univers LT Std 55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700">
                <a:solidFill>
                  <a:srgbClr val="808080"/>
                </a:solidFill>
                <a:latin typeface="Univers LT Std 55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de-DE" altLang="de-DE" sz="2539">
                <a:solidFill>
                  <a:schemeClr val="tx1"/>
                </a:solidFill>
                <a:latin typeface="Univers 55"/>
              </a:rPr>
              <a:t>5</a:t>
            </a:r>
          </a:p>
        </p:txBody>
      </p:sp>
      <p:sp>
        <p:nvSpPr>
          <p:cNvPr id="15" name="Rechteck 14"/>
          <p:cNvSpPr/>
          <p:nvPr/>
        </p:nvSpPr>
        <p:spPr bwMode="auto">
          <a:xfrm>
            <a:off x="763547" y="1829449"/>
            <a:ext cx="533184" cy="1371044"/>
          </a:xfrm>
          <a:prstGeom prst="rect">
            <a:avLst/>
          </a:prstGeom>
          <a:solidFill>
            <a:srgbClr val="A5EFF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anchor="ctr"/>
          <a:lstStyle/>
          <a:p>
            <a:pPr algn="ctr">
              <a:defRPr/>
            </a:pPr>
            <a:r>
              <a:rPr lang="de-DE" sz="1692" b="1" dirty="0">
                <a:latin typeface="Univers 55" charset="0"/>
              </a:rPr>
              <a:t>Oberstufe</a:t>
            </a:r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auto">
          <a:xfrm rot="-5400000">
            <a:off x="345281" y="3786982"/>
            <a:ext cx="1370013" cy="533400"/>
          </a:xfrm>
          <a:prstGeom prst="rect">
            <a:avLst/>
          </a:prstGeom>
          <a:solidFill>
            <a:srgbClr val="AAD6F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SzPct val="65000"/>
              <a:buFont typeface="Wingdings" pitchFamily="2" charset="2"/>
              <a:buChar char="l"/>
              <a:defRPr sz="1900">
                <a:solidFill>
                  <a:srgbClr val="808080"/>
                </a:solidFill>
                <a:latin typeface="Univers LT Std 55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700">
                <a:solidFill>
                  <a:srgbClr val="808080"/>
                </a:solidFill>
                <a:latin typeface="Univers LT Std 55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700">
                <a:solidFill>
                  <a:srgbClr val="808080"/>
                </a:solidFill>
                <a:latin typeface="Univers LT Std 55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de-DE" altLang="de-DE" sz="1692" b="1" dirty="0">
                <a:solidFill>
                  <a:schemeClr val="tx1"/>
                </a:solidFill>
                <a:latin typeface="Univers 55"/>
              </a:rPr>
              <a:t>Mittelstufe</a:t>
            </a:r>
            <a:endParaRPr lang="de-DE" altLang="de-DE" sz="2962" b="1" dirty="0">
              <a:solidFill>
                <a:schemeClr val="tx1"/>
              </a:solidFill>
              <a:latin typeface="Univers 55"/>
            </a:endParaRPr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auto">
          <a:xfrm rot="-5400000">
            <a:off x="343694" y="5296694"/>
            <a:ext cx="1373188" cy="533400"/>
          </a:xfrm>
          <a:prstGeom prst="rect">
            <a:avLst/>
          </a:prstGeom>
          <a:solidFill>
            <a:srgbClr val="00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SzPct val="65000"/>
              <a:buFont typeface="Wingdings" pitchFamily="2" charset="2"/>
              <a:buChar char="l"/>
              <a:defRPr sz="1900">
                <a:solidFill>
                  <a:srgbClr val="808080"/>
                </a:solidFill>
                <a:latin typeface="Univers LT Std 55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700">
                <a:solidFill>
                  <a:srgbClr val="808080"/>
                </a:solidFill>
                <a:latin typeface="Univers LT Std 55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700">
                <a:solidFill>
                  <a:srgbClr val="808080"/>
                </a:solidFill>
                <a:latin typeface="Univers LT Std 55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de-DE" altLang="de-DE" sz="1692" b="1" dirty="0">
                <a:solidFill>
                  <a:schemeClr val="tx1"/>
                </a:solidFill>
                <a:latin typeface="Univers 55"/>
              </a:rPr>
              <a:t>Unterstufe</a:t>
            </a:r>
          </a:p>
        </p:txBody>
      </p:sp>
      <p:sp>
        <p:nvSpPr>
          <p:cNvPr id="18" name="Pfeil nach links 17"/>
          <p:cNvSpPr>
            <a:spLocks noChangeArrowheads="1"/>
          </p:cNvSpPr>
          <p:nvPr/>
        </p:nvSpPr>
        <p:spPr bwMode="auto">
          <a:xfrm>
            <a:off x="3735388" y="5219700"/>
            <a:ext cx="3727450" cy="569913"/>
          </a:xfrm>
          <a:prstGeom prst="leftArrow">
            <a:avLst>
              <a:gd name="adj1" fmla="val 55880"/>
              <a:gd name="adj2" fmla="val 50029"/>
            </a:avLst>
          </a:prstGeom>
          <a:solidFill>
            <a:srgbClr val="00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SzPct val="65000"/>
              <a:buFont typeface="Wingdings" pitchFamily="2" charset="2"/>
              <a:buChar char="l"/>
              <a:defRPr sz="1900">
                <a:solidFill>
                  <a:srgbClr val="808080"/>
                </a:solidFill>
                <a:latin typeface="Univers LT Std 55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700">
                <a:solidFill>
                  <a:srgbClr val="808080"/>
                </a:solidFill>
                <a:latin typeface="Univers LT Std 55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700">
                <a:solidFill>
                  <a:srgbClr val="808080"/>
                </a:solidFill>
                <a:latin typeface="Univers LT Std 55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de-DE" altLang="de-DE" sz="1904">
                <a:solidFill>
                  <a:schemeClr val="tx1"/>
                </a:solidFill>
                <a:latin typeface="Univers 55"/>
              </a:rPr>
              <a:t>2. Fremdsprache</a:t>
            </a:r>
            <a:endParaRPr lang="de-DE" altLang="de-DE" sz="2116">
              <a:solidFill>
                <a:schemeClr val="tx1"/>
              </a:solidFill>
              <a:latin typeface="Univers 55"/>
            </a:endParaRPr>
          </a:p>
        </p:txBody>
      </p:sp>
      <p:sp>
        <p:nvSpPr>
          <p:cNvPr id="20" name="Pfeil nach links 19"/>
          <p:cNvSpPr>
            <a:spLocks noChangeArrowheads="1"/>
          </p:cNvSpPr>
          <p:nvPr/>
        </p:nvSpPr>
        <p:spPr bwMode="auto">
          <a:xfrm>
            <a:off x="3735388" y="4191000"/>
            <a:ext cx="3727450" cy="571500"/>
          </a:xfrm>
          <a:prstGeom prst="leftArrow">
            <a:avLst>
              <a:gd name="adj1" fmla="val 55880"/>
              <a:gd name="adj2" fmla="val 50029"/>
            </a:avLst>
          </a:prstGeom>
          <a:solidFill>
            <a:srgbClr val="AAD6F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SzPct val="65000"/>
              <a:buFont typeface="Wingdings" pitchFamily="2" charset="2"/>
              <a:buChar char="l"/>
              <a:defRPr sz="1900">
                <a:solidFill>
                  <a:srgbClr val="808080"/>
                </a:solidFill>
                <a:latin typeface="Univers LT Std 55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700">
                <a:solidFill>
                  <a:srgbClr val="808080"/>
                </a:solidFill>
                <a:latin typeface="Univers LT Std 55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700">
                <a:solidFill>
                  <a:srgbClr val="808080"/>
                </a:solidFill>
                <a:latin typeface="Univers LT Std 55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de-DE" altLang="de-DE" sz="1904">
                <a:solidFill>
                  <a:schemeClr val="tx1"/>
                </a:solidFill>
                <a:latin typeface="Univers 55"/>
              </a:rPr>
              <a:t>Beginn Ausbildungsrichtungen</a:t>
            </a:r>
            <a:endParaRPr lang="de-DE" altLang="de-DE" sz="2116">
              <a:solidFill>
                <a:schemeClr val="tx1"/>
              </a:solidFill>
              <a:latin typeface="Univers 55"/>
            </a:endParaRPr>
          </a:p>
        </p:txBody>
      </p:sp>
      <p:sp>
        <p:nvSpPr>
          <p:cNvPr id="22" name="Pfeil nach links 21"/>
          <p:cNvSpPr>
            <a:spLocks noChangeArrowheads="1"/>
          </p:cNvSpPr>
          <p:nvPr/>
        </p:nvSpPr>
        <p:spPr bwMode="auto">
          <a:xfrm>
            <a:off x="3735388" y="3300413"/>
            <a:ext cx="3727450" cy="569912"/>
          </a:xfrm>
          <a:prstGeom prst="leftArrow">
            <a:avLst>
              <a:gd name="adj1" fmla="val 55880"/>
              <a:gd name="adj2" fmla="val 50029"/>
            </a:avLst>
          </a:prstGeom>
          <a:solidFill>
            <a:srgbClr val="AAD6F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SzPct val="65000"/>
              <a:buFont typeface="Wingdings" pitchFamily="2" charset="2"/>
              <a:buChar char="l"/>
              <a:defRPr sz="1900">
                <a:solidFill>
                  <a:srgbClr val="808080"/>
                </a:solidFill>
                <a:latin typeface="Univers LT Std 55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700">
                <a:solidFill>
                  <a:srgbClr val="808080"/>
                </a:solidFill>
                <a:latin typeface="Univers LT Std 55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700">
                <a:solidFill>
                  <a:srgbClr val="808080"/>
                </a:solidFill>
                <a:latin typeface="Univers LT Std 55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de-DE" altLang="de-DE" sz="1904">
                <a:solidFill>
                  <a:schemeClr val="tx1"/>
                </a:solidFill>
                <a:latin typeface="Univers 55"/>
              </a:rPr>
              <a:t>Mittlerer Schulabschluss</a:t>
            </a:r>
            <a:endParaRPr lang="de-DE" altLang="de-DE" sz="2116">
              <a:solidFill>
                <a:schemeClr val="tx1"/>
              </a:solidFill>
              <a:latin typeface="Univers 55"/>
            </a:endParaRPr>
          </a:p>
        </p:txBody>
      </p:sp>
      <p:sp>
        <p:nvSpPr>
          <p:cNvPr id="23" name="Pfeil nach links 22"/>
          <p:cNvSpPr>
            <a:spLocks noChangeArrowheads="1"/>
          </p:cNvSpPr>
          <p:nvPr/>
        </p:nvSpPr>
        <p:spPr bwMode="auto">
          <a:xfrm>
            <a:off x="3735388" y="2701925"/>
            <a:ext cx="3727450" cy="571500"/>
          </a:xfrm>
          <a:prstGeom prst="leftArrow">
            <a:avLst>
              <a:gd name="adj1" fmla="val 55880"/>
              <a:gd name="adj2" fmla="val 50029"/>
            </a:avLst>
          </a:prstGeom>
          <a:solidFill>
            <a:srgbClr val="A5EFF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SzPct val="65000"/>
              <a:buFont typeface="Wingdings" pitchFamily="2" charset="2"/>
              <a:buChar char="l"/>
              <a:defRPr sz="1900">
                <a:solidFill>
                  <a:srgbClr val="808080"/>
                </a:solidFill>
                <a:latin typeface="Univers LT Std 55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700">
                <a:solidFill>
                  <a:srgbClr val="808080"/>
                </a:solidFill>
                <a:latin typeface="Univers LT Std 55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700">
                <a:solidFill>
                  <a:srgbClr val="808080"/>
                </a:solidFill>
                <a:latin typeface="Univers LT Std 55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de-DE" altLang="de-DE" sz="1904">
                <a:solidFill>
                  <a:schemeClr val="tx1"/>
                </a:solidFill>
                <a:latin typeface="Univers 55"/>
              </a:rPr>
              <a:t>Einführungsphase</a:t>
            </a:r>
            <a:endParaRPr lang="de-DE" altLang="de-DE" sz="2116">
              <a:solidFill>
                <a:schemeClr val="tx1"/>
              </a:solidFill>
              <a:latin typeface="Univers 55"/>
            </a:endParaRPr>
          </a:p>
        </p:txBody>
      </p:sp>
      <p:sp>
        <p:nvSpPr>
          <p:cNvPr id="24" name="Pfeil nach links 23"/>
          <p:cNvSpPr>
            <a:spLocks noChangeArrowheads="1"/>
          </p:cNvSpPr>
          <p:nvPr/>
        </p:nvSpPr>
        <p:spPr bwMode="auto">
          <a:xfrm>
            <a:off x="3735388" y="1920875"/>
            <a:ext cx="3727450" cy="742950"/>
          </a:xfrm>
          <a:prstGeom prst="leftArrow">
            <a:avLst>
              <a:gd name="adj1" fmla="val 80296"/>
              <a:gd name="adj2" fmla="val 33740"/>
            </a:avLst>
          </a:prstGeom>
          <a:solidFill>
            <a:srgbClr val="A5EFF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SzPct val="65000"/>
              <a:buFont typeface="Wingdings" pitchFamily="2" charset="2"/>
              <a:buChar char="l"/>
              <a:defRPr sz="1900">
                <a:solidFill>
                  <a:srgbClr val="808080"/>
                </a:solidFill>
                <a:latin typeface="Univers LT Std 55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700">
                <a:solidFill>
                  <a:srgbClr val="808080"/>
                </a:solidFill>
                <a:latin typeface="Univers LT Std 55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700">
                <a:solidFill>
                  <a:srgbClr val="808080"/>
                </a:solidFill>
                <a:latin typeface="Univers LT Std 55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de-DE" altLang="de-DE" sz="1904">
                <a:solidFill>
                  <a:schemeClr val="tx1"/>
                </a:solidFill>
                <a:latin typeface="Univers 55"/>
              </a:rPr>
              <a:t>Qualifikationsphase</a:t>
            </a:r>
            <a:endParaRPr lang="de-DE" altLang="de-DE" sz="2116">
              <a:solidFill>
                <a:schemeClr val="tx1"/>
              </a:solidFill>
              <a:latin typeface="Univers 55"/>
            </a:endParaRPr>
          </a:p>
        </p:txBody>
      </p:sp>
      <p:sp>
        <p:nvSpPr>
          <p:cNvPr id="2" name="Nach rechts gekrümmter Pfeil 1"/>
          <p:cNvSpPr>
            <a:spLocks noChangeArrowheads="1"/>
          </p:cNvSpPr>
          <p:nvPr/>
        </p:nvSpPr>
        <p:spPr bwMode="auto">
          <a:xfrm rot="10800000" flipH="1">
            <a:off x="1760538" y="2576513"/>
            <a:ext cx="600075" cy="946150"/>
          </a:xfrm>
          <a:prstGeom prst="curvedRightArrow">
            <a:avLst>
              <a:gd name="adj1" fmla="val 24966"/>
              <a:gd name="adj2" fmla="val 47955"/>
              <a:gd name="adj3" fmla="val 31102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SzPct val="65000"/>
              <a:buFont typeface="Wingdings" pitchFamily="2" charset="2"/>
              <a:buChar char="l"/>
              <a:defRPr sz="1900">
                <a:solidFill>
                  <a:srgbClr val="808080"/>
                </a:solidFill>
                <a:latin typeface="Univers LT Std 55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700">
                <a:solidFill>
                  <a:srgbClr val="808080"/>
                </a:solidFill>
                <a:latin typeface="Univers LT Std 55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700">
                <a:solidFill>
                  <a:srgbClr val="808080"/>
                </a:solidFill>
                <a:latin typeface="Univers LT Std 55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700">
                <a:solidFill>
                  <a:srgbClr val="808080"/>
                </a:solidFill>
                <a:latin typeface="Univers LT Std 55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808080"/>
                </a:solidFill>
                <a:latin typeface="Univers LT Std 55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  <a:defRPr/>
            </a:pPr>
            <a:endParaRPr lang="de-DE" altLang="de-DE" sz="2539">
              <a:solidFill>
                <a:schemeClr val="tx1"/>
              </a:solidFill>
              <a:latin typeface="Univers 55"/>
            </a:endParaRPr>
          </a:p>
        </p:txBody>
      </p:sp>
      <p:sp>
        <p:nvSpPr>
          <p:cNvPr id="3" name="Flussdiagramm: Alternativer Prozess 2"/>
          <p:cNvSpPr/>
          <p:nvPr/>
        </p:nvSpPr>
        <p:spPr bwMode="auto">
          <a:xfrm rot="10800000" flipV="1">
            <a:off x="1746553" y="2701806"/>
            <a:ext cx="304676" cy="1580508"/>
          </a:xfrm>
          <a:prstGeom prst="flowChartAlternateProcess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anchor="ctr"/>
          <a:lstStyle/>
          <a:p>
            <a:pPr algn="ctr">
              <a:defRPr/>
            </a:pPr>
            <a:r>
              <a:rPr lang="de-DE" sz="1587" b="1" dirty="0">
                <a:latin typeface="Univers 55" charset="0"/>
              </a:rPr>
              <a:t>ILV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20" grpId="0" animBg="1"/>
      <p:bldP spid="22" grpId="0" animBg="1"/>
      <p:bldP spid="23" grpId="0" animBg="1"/>
      <p:bldP spid="24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 bwMode="auto">
          <a:xfrm>
            <a:off x="287338" y="1512888"/>
            <a:ext cx="7143750" cy="394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+mj-lt"/>
                <a:ea typeface="+mj-ea"/>
                <a:cs typeface="+mj-cs"/>
              </a:defRPr>
            </a:lvl1pPr>
            <a:lvl2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2pPr>
            <a:lvl3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3pPr>
            <a:lvl4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4pPr>
            <a:lvl5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5pPr>
            <a:lvl6pPr marL="457200" algn="l" defTabSz="863600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6pPr>
            <a:lvl7pPr marL="914400" algn="l" defTabSz="863600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7pPr>
            <a:lvl8pPr marL="1371600" algn="l" defTabSz="863600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8pPr>
            <a:lvl9pPr marL="1828800" algn="l" defTabSz="863600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9pPr>
          </a:lstStyle>
          <a:p>
            <a:pPr algn="ctr">
              <a:defRPr/>
            </a:pPr>
            <a:endParaRPr lang="de-DE" sz="2000" kern="0" dirty="0">
              <a:solidFill>
                <a:srgbClr val="808080"/>
              </a:solidFill>
              <a:latin typeface="Univers LT Std 55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 bwMode="auto">
          <a:xfrm>
            <a:off x="171450" y="1244600"/>
            <a:ext cx="7143750" cy="394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48" tIns="45524" rIns="91048" bIns="45524"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524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0484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6572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096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defRPr/>
            </a:pPr>
            <a:br>
              <a:rPr lang="de-DE" sz="4000" kern="0" dirty="0"/>
            </a:br>
            <a:r>
              <a:rPr lang="de-DE" sz="2800" b="1" kern="0" dirty="0">
                <a:solidFill>
                  <a:srgbClr val="808080"/>
                </a:solidFill>
              </a:rPr>
              <a:t>Zentrale Merkmale des Konzepts</a:t>
            </a:r>
            <a:endParaRPr lang="de-DE" sz="1800" b="1" kern="0" dirty="0">
              <a:solidFill>
                <a:srgbClr val="80808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Abgerundetes Rechteck 3"/>
          <p:cNvSpPr>
            <a:spLocks noChangeArrowheads="1"/>
          </p:cNvSpPr>
          <p:nvPr/>
        </p:nvSpPr>
        <p:spPr bwMode="auto">
          <a:xfrm>
            <a:off x="2665413" y="2965450"/>
            <a:ext cx="3759200" cy="1239838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de-DE" altLang="de-DE" sz="2800" b="1">
                <a:solidFill>
                  <a:schemeClr val="bg1"/>
                </a:solidFill>
              </a:rPr>
              <a:t>Individuelle Lernzeitverkürzung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1242219" y="4727575"/>
            <a:ext cx="2862263" cy="911225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dirty="0"/>
              <a:t>ansprechender Weg </a:t>
            </a:r>
          </a:p>
          <a:p>
            <a:pPr algn="ctr" eaLnBrk="1" hangingPunct="1">
              <a:defRPr/>
            </a:pPr>
            <a:r>
              <a:rPr lang="de-DE" dirty="0"/>
              <a:t>zum Abitur </a:t>
            </a:r>
          </a:p>
          <a:p>
            <a:pPr algn="ctr" eaLnBrk="1" hangingPunct="1">
              <a:defRPr/>
            </a:pPr>
            <a:r>
              <a:rPr lang="de-DE" dirty="0"/>
              <a:t>nach 8 Jahren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1325563" y="1683592"/>
            <a:ext cx="2863850" cy="911225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dirty="0"/>
              <a:t>strukturiertes Förder- und Begleitangebot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5083174" y="1671378"/>
            <a:ext cx="2862263" cy="911225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dirty="0"/>
              <a:t>Flexibilität;</a:t>
            </a:r>
          </a:p>
          <a:p>
            <a:pPr algn="ctr" eaLnBrk="1" hangingPunct="1">
              <a:defRPr/>
            </a:pPr>
            <a:r>
              <a:rPr lang="de-DE" dirty="0"/>
              <a:t>individuelle Förderung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88900" y="2913063"/>
            <a:ext cx="2306638" cy="1344612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dirty="0"/>
              <a:t>Vermeidung übergroßer Zusatzbelastungen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6678613" y="2913063"/>
            <a:ext cx="2308225" cy="1344612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Leistungs-bereitschaft;</a:t>
            </a:r>
            <a:endParaRPr lang="de-DE" dirty="0"/>
          </a:p>
          <a:p>
            <a:pPr algn="ctr" eaLnBrk="1" hangingPunct="1">
              <a:defRPr/>
            </a:pPr>
            <a:r>
              <a:rPr lang="de-DE" dirty="0"/>
              <a:t>Selbstständigkeit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5083175" y="4727575"/>
            <a:ext cx="2862263" cy="911225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dirty="0"/>
              <a:t>auch vor Auslandsaufenthalt nutzbar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 bwMode="auto">
          <a:xfrm>
            <a:off x="287338" y="1512888"/>
            <a:ext cx="7143750" cy="394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+mj-lt"/>
                <a:ea typeface="+mj-ea"/>
                <a:cs typeface="+mj-cs"/>
              </a:defRPr>
            </a:lvl1pPr>
            <a:lvl2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2pPr>
            <a:lvl3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3pPr>
            <a:lvl4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4pPr>
            <a:lvl5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5pPr>
            <a:lvl6pPr marL="457200" algn="l" defTabSz="863600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6pPr>
            <a:lvl7pPr marL="914400" algn="l" defTabSz="863600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7pPr>
            <a:lvl8pPr marL="1371600" algn="l" defTabSz="863600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8pPr>
            <a:lvl9pPr marL="1828800" algn="l" defTabSz="863600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9pPr>
          </a:lstStyle>
          <a:p>
            <a:pPr algn="ctr">
              <a:defRPr/>
            </a:pPr>
            <a:endParaRPr lang="de-DE" sz="2000" kern="0" dirty="0">
              <a:solidFill>
                <a:srgbClr val="808080"/>
              </a:solidFill>
              <a:latin typeface="Univers LT Std 55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 bwMode="auto">
          <a:xfrm>
            <a:off x="171450" y="1244600"/>
            <a:ext cx="7143750" cy="394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48" tIns="45524" rIns="91048" bIns="45524"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524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0484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6572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096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defRPr/>
            </a:pPr>
            <a:br>
              <a:rPr lang="de-DE" sz="4000" kern="0" dirty="0"/>
            </a:br>
            <a:r>
              <a:rPr lang="de-DE" sz="2800" b="1" kern="0" dirty="0">
                <a:solidFill>
                  <a:srgbClr val="808080"/>
                </a:solidFill>
              </a:rPr>
              <a:t>Struktur des </a:t>
            </a:r>
          </a:p>
          <a:p>
            <a:pPr algn="ctr">
              <a:defRPr/>
            </a:pPr>
            <a:r>
              <a:rPr lang="de-DE" sz="2800" b="1" kern="0" dirty="0">
                <a:solidFill>
                  <a:srgbClr val="808080"/>
                </a:solidFill>
              </a:rPr>
              <a:t>Förder- und Begleitangebots</a:t>
            </a:r>
            <a:endParaRPr lang="de-DE" sz="1800" b="1" kern="0" dirty="0">
              <a:solidFill>
                <a:srgbClr val="80808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2081213" y="2071688"/>
            <a:ext cx="3884612" cy="750887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kern="0" dirty="0" err="1">
                <a:solidFill>
                  <a:sysClr val="windowText" lastClr="000000"/>
                </a:solidFill>
                <a:latin typeface="Arial"/>
                <a:ea typeface="Calibri"/>
              </a:rPr>
              <a:t>Jgst</a:t>
            </a:r>
            <a:r>
              <a:rPr lang="de-DE" sz="1600" b="1" kern="0" dirty="0">
                <a:solidFill>
                  <a:sysClr val="windowText" lastClr="000000"/>
                </a:solidFill>
                <a:latin typeface="Arial"/>
                <a:ea typeface="Calibri"/>
              </a:rPr>
              <a:t>. 8: Information / Ansprache / Beratung</a:t>
            </a:r>
            <a:endParaRPr lang="de-DE" sz="1600" kern="0" dirty="0">
              <a:solidFill>
                <a:sysClr val="windowText" lastClr="000000"/>
              </a:solidFill>
              <a:latin typeface="Arial"/>
              <a:ea typeface="Calibri"/>
            </a:endParaRPr>
          </a:p>
        </p:txBody>
      </p:sp>
      <p:sp>
        <p:nvSpPr>
          <p:cNvPr id="6" name="Pfeil nach unten 5"/>
          <p:cNvSpPr/>
          <p:nvPr/>
        </p:nvSpPr>
        <p:spPr>
          <a:xfrm>
            <a:off x="3795713" y="2841625"/>
            <a:ext cx="457200" cy="442913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081213" y="3284538"/>
            <a:ext cx="3884612" cy="990600"/>
          </a:xfrm>
          <a:prstGeom prst="round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kern="0" dirty="0" err="1">
                <a:solidFill>
                  <a:sysClr val="window" lastClr="FFFFFF"/>
                </a:solidFill>
                <a:latin typeface="Arial"/>
                <a:ea typeface="Calibri"/>
              </a:rPr>
              <a:t>Jgst</a:t>
            </a:r>
            <a:r>
              <a:rPr lang="de-DE" sz="1600" b="1" kern="0" dirty="0">
                <a:solidFill>
                  <a:sysClr val="window" lastClr="FFFFFF"/>
                </a:solidFill>
                <a:latin typeface="Arial"/>
                <a:ea typeface="Calibri"/>
              </a:rPr>
              <a:t>. 9/10: Besuch von Zusatzmodulen in Kernfächern</a:t>
            </a:r>
            <a:endParaRPr lang="de-DE" sz="1600" kern="0" dirty="0">
              <a:solidFill>
                <a:sysClr val="window" lastClr="FFFFFF"/>
              </a:solidFill>
              <a:latin typeface="Arial"/>
              <a:ea typeface="Calibri"/>
            </a:endParaRPr>
          </a:p>
        </p:txBody>
      </p:sp>
      <p:sp>
        <p:nvSpPr>
          <p:cNvPr id="9" name="Pfeil nach unten 8"/>
          <p:cNvSpPr/>
          <p:nvPr/>
        </p:nvSpPr>
        <p:spPr>
          <a:xfrm>
            <a:off x="3795713" y="4275138"/>
            <a:ext cx="457200" cy="46990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2081213" y="4805363"/>
            <a:ext cx="3884612" cy="533400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kern="0" dirty="0">
                <a:solidFill>
                  <a:sysClr val="windowText" lastClr="000000"/>
                </a:solidFill>
                <a:latin typeface="Arial"/>
                <a:ea typeface="Calibri"/>
              </a:rPr>
              <a:t>Vorrücken auf Probe in Q12</a:t>
            </a:r>
            <a:endParaRPr lang="de-DE" sz="1600" kern="0" dirty="0">
              <a:solidFill>
                <a:sysClr val="windowText" lastClr="000000"/>
              </a:solidFill>
              <a:latin typeface="Arial"/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 bwMode="auto">
          <a:xfrm>
            <a:off x="287338" y="1512888"/>
            <a:ext cx="7143750" cy="394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+mj-lt"/>
                <a:ea typeface="+mj-ea"/>
                <a:cs typeface="+mj-cs"/>
              </a:defRPr>
            </a:lvl1pPr>
            <a:lvl2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2pPr>
            <a:lvl3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3pPr>
            <a:lvl4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4pPr>
            <a:lvl5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5pPr>
            <a:lvl6pPr marL="457200" algn="l" defTabSz="863600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6pPr>
            <a:lvl7pPr marL="914400" algn="l" defTabSz="863600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7pPr>
            <a:lvl8pPr marL="1371600" algn="l" defTabSz="863600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8pPr>
            <a:lvl9pPr marL="1828800" algn="l" defTabSz="863600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9pPr>
          </a:lstStyle>
          <a:p>
            <a:pPr algn="ctr">
              <a:defRPr/>
            </a:pPr>
            <a:endParaRPr lang="de-DE" sz="2000" kern="0" dirty="0">
              <a:solidFill>
                <a:srgbClr val="808080"/>
              </a:solidFill>
              <a:latin typeface="Univers LT Std 55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 bwMode="auto">
          <a:xfrm>
            <a:off x="171450" y="1244600"/>
            <a:ext cx="7143750" cy="394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48" tIns="45524" rIns="91048" bIns="45524"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524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0484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6572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096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defRPr/>
            </a:pPr>
            <a:br>
              <a:rPr lang="de-DE" sz="4000" kern="0" dirty="0">
                <a:solidFill>
                  <a:srgbClr val="000000"/>
                </a:solidFill>
              </a:rPr>
            </a:br>
            <a:r>
              <a:rPr lang="de-DE" sz="2800" b="1" kern="0" dirty="0">
                <a:solidFill>
                  <a:srgbClr val="808080"/>
                </a:solidFill>
              </a:rPr>
              <a:t>Jahrgangsstufe 8:</a:t>
            </a:r>
            <a:br>
              <a:rPr lang="de-DE" sz="2800" b="1" kern="0" dirty="0">
                <a:solidFill>
                  <a:srgbClr val="808080"/>
                </a:solidFill>
              </a:rPr>
            </a:br>
            <a:r>
              <a:rPr lang="de-DE" sz="2800" b="1" kern="0" dirty="0">
                <a:solidFill>
                  <a:srgbClr val="808080"/>
                </a:solidFill>
              </a:rPr>
              <a:t>Information und Beratung</a:t>
            </a:r>
            <a:endParaRPr lang="de-DE" sz="1800" b="1" kern="0" dirty="0">
              <a:solidFill>
                <a:srgbClr val="80808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728788" y="1331913"/>
            <a:ext cx="4362450" cy="847725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Aft>
                <a:spcPts val="0"/>
              </a:spcAft>
              <a:defRPr/>
            </a:pPr>
            <a:r>
              <a:rPr lang="de-DE" sz="1400" b="1" dirty="0">
                <a:ea typeface="Calibri"/>
              </a:rPr>
              <a:t>Information der Schüler und Erziehungsberechtigten</a:t>
            </a:r>
            <a:r>
              <a:rPr lang="de-DE" sz="1400" dirty="0">
                <a:ea typeface="Calibri"/>
              </a:rPr>
              <a:t> </a:t>
            </a:r>
          </a:p>
          <a:p>
            <a:pPr algn="ctr" eaLnBrk="1" hangingPunct="1">
              <a:spcAft>
                <a:spcPts val="0"/>
              </a:spcAft>
              <a:defRPr/>
            </a:pPr>
            <a:r>
              <a:rPr lang="de-DE" sz="1200" dirty="0">
                <a:ea typeface="Calibri"/>
              </a:rPr>
              <a:t>über Möglichkeit der Individuellen Lernzeitverkürzung 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1790700" y="4014788"/>
            <a:ext cx="4238625" cy="742950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Aft>
                <a:spcPts val="0"/>
              </a:spcAft>
              <a:defRPr/>
            </a:pPr>
            <a:r>
              <a:rPr lang="de-DE" sz="1400" b="1" dirty="0">
                <a:ea typeface="Calibri"/>
              </a:rPr>
              <a:t>Individuelle Beratung durch die Schule</a:t>
            </a:r>
            <a:endParaRPr lang="de-DE" sz="1400" dirty="0">
              <a:ea typeface="Calibri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619250" y="5102225"/>
            <a:ext cx="4581525" cy="704850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Aft>
                <a:spcPts val="0"/>
              </a:spcAft>
              <a:defRPr/>
            </a:pPr>
            <a:r>
              <a:rPr lang="de-DE" sz="1400" b="1" dirty="0">
                <a:ea typeface="Calibri"/>
              </a:rPr>
              <a:t>Anmeldung für Förder- und Begleitangebot bis Mai</a:t>
            </a:r>
            <a:endParaRPr lang="de-DE" sz="1400" dirty="0">
              <a:ea typeface="Calibri"/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4710113" y="2195513"/>
            <a:ext cx="0" cy="503237"/>
          </a:xfrm>
          <a:prstGeom prst="straightConnector1">
            <a:avLst/>
          </a:prstGeom>
          <a:ln w="28575">
            <a:solidFill>
              <a:srgbClr val="568FE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3211513" y="2195513"/>
            <a:ext cx="0" cy="503237"/>
          </a:xfrm>
          <a:prstGeom prst="straightConnector1">
            <a:avLst/>
          </a:prstGeom>
          <a:ln w="22225">
            <a:solidFill>
              <a:srgbClr val="568FE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3209925" y="3395663"/>
            <a:ext cx="0" cy="598487"/>
          </a:xfrm>
          <a:prstGeom prst="straightConnector1">
            <a:avLst/>
          </a:prstGeom>
          <a:ln w="28575">
            <a:solidFill>
              <a:srgbClr val="568FE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4691063" y="3402013"/>
            <a:ext cx="0" cy="598487"/>
          </a:xfrm>
          <a:prstGeom prst="straightConnector1">
            <a:avLst/>
          </a:prstGeom>
          <a:ln w="28575">
            <a:solidFill>
              <a:srgbClr val="568FE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3908425" y="4749800"/>
            <a:ext cx="0" cy="352425"/>
          </a:xfrm>
          <a:prstGeom prst="straightConnector1">
            <a:avLst/>
          </a:prstGeom>
          <a:ln w="28575">
            <a:solidFill>
              <a:srgbClr val="568FE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bgerundetes Rechteck 12"/>
          <p:cNvSpPr/>
          <p:nvPr/>
        </p:nvSpPr>
        <p:spPr>
          <a:xfrm>
            <a:off x="503238" y="2698750"/>
            <a:ext cx="3228975" cy="85725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400" b="1" dirty="0"/>
              <a:t>Eigeninitiative von Schülern / Erziehungsberechtigten</a:t>
            </a:r>
            <a:endParaRPr lang="de-DE" sz="1400" dirty="0"/>
          </a:p>
        </p:txBody>
      </p:sp>
      <p:sp>
        <p:nvSpPr>
          <p:cNvPr id="14" name="Abgerundetes Rechteck 13"/>
          <p:cNvSpPr/>
          <p:nvPr/>
        </p:nvSpPr>
        <p:spPr>
          <a:xfrm>
            <a:off x="3910013" y="2701925"/>
            <a:ext cx="3228975" cy="857250"/>
          </a:xfrm>
          <a:prstGeom prst="roundRect">
            <a:avLst/>
          </a:prstGeom>
          <a:ln>
            <a:solidFill>
              <a:srgbClr val="050A6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Aft>
                <a:spcPts val="0"/>
              </a:spcAft>
              <a:defRPr/>
            </a:pPr>
            <a:r>
              <a:rPr lang="de-DE" sz="1400" b="1" dirty="0">
                <a:ea typeface="Calibri"/>
              </a:rPr>
              <a:t>Einschätzung / Empfehlung durch die Klassenkonferenz</a:t>
            </a:r>
            <a:endParaRPr lang="de-DE" sz="1200" dirty="0"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 bwMode="auto">
          <a:xfrm>
            <a:off x="287338" y="1512888"/>
            <a:ext cx="7143750" cy="394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+mj-lt"/>
                <a:ea typeface="+mj-ea"/>
                <a:cs typeface="+mj-cs"/>
              </a:defRPr>
            </a:lvl1pPr>
            <a:lvl2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2pPr>
            <a:lvl3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3pPr>
            <a:lvl4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4pPr>
            <a:lvl5pPr algn="l" defTabSz="863600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5pPr>
            <a:lvl6pPr marL="457200" algn="l" defTabSz="863600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6pPr>
            <a:lvl7pPr marL="914400" algn="l" defTabSz="863600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7pPr>
            <a:lvl8pPr marL="1371600" algn="l" defTabSz="863600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8pPr>
            <a:lvl9pPr marL="1828800" algn="l" defTabSz="863600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rgbClr val="3694D0"/>
                </a:solidFill>
                <a:latin typeface="Univers LT Std 55" charset="0"/>
              </a:defRPr>
            </a:lvl9pPr>
          </a:lstStyle>
          <a:p>
            <a:pPr algn="ctr">
              <a:defRPr/>
            </a:pPr>
            <a:endParaRPr lang="de-DE" sz="2000" kern="0" dirty="0">
              <a:solidFill>
                <a:srgbClr val="808080"/>
              </a:solidFill>
              <a:latin typeface="Univers LT Std 55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 bwMode="auto">
          <a:xfrm>
            <a:off x="171450" y="1244600"/>
            <a:ext cx="7143750" cy="394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48" tIns="45524" rIns="91048" bIns="45524"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524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0484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6572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096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defRPr/>
            </a:pPr>
            <a:br>
              <a:rPr lang="de-DE" sz="4000" kern="0" dirty="0">
                <a:solidFill>
                  <a:srgbClr val="000000"/>
                </a:solidFill>
              </a:rPr>
            </a:br>
            <a:r>
              <a:rPr lang="de-DE" sz="2800" b="1" kern="0" dirty="0">
                <a:solidFill>
                  <a:srgbClr val="808080"/>
                </a:solidFill>
              </a:rPr>
              <a:t>Jahrgangsstufe 9/10:</a:t>
            </a:r>
            <a:br>
              <a:rPr lang="de-DE" sz="2800" b="1" kern="0" dirty="0">
                <a:solidFill>
                  <a:srgbClr val="808080"/>
                </a:solidFill>
              </a:rPr>
            </a:br>
            <a:r>
              <a:rPr lang="de-DE" sz="2800" b="1" kern="0" dirty="0">
                <a:solidFill>
                  <a:srgbClr val="808080"/>
                </a:solidFill>
              </a:rPr>
              <a:t>„Modulphase“</a:t>
            </a:r>
            <a:endParaRPr lang="de-DE" sz="1800" b="1" kern="0" dirty="0">
              <a:solidFill>
                <a:srgbClr val="80808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StMUK">
  <a:themeElements>
    <a:clrScheme name="StMU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MU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MU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MU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MU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MU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MU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MU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MU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MU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MU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MU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MU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MU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StMUK</Template>
  <TotalTime>0</TotalTime>
  <Words>466</Words>
  <Application>Microsoft Office PowerPoint</Application>
  <PresentationFormat>Bildschirmpräsentation (4:3)</PresentationFormat>
  <Paragraphs>159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Arial</vt:lpstr>
      <vt:lpstr>Calibri</vt:lpstr>
      <vt:lpstr>Univers 55</vt:lpstr>
      <vt:lpstr>Univers LT Std 55</vt:lpstr>
      <vt:lpstr>Wingdings</vt:lpstr>
      <vt:lpstr>1_StMUK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Beteiligte Fächer</vt:lpstr>
      <vt:lpstr>Umsetzungsbeispiel Jgst. 9 (rollierendes System):</vt:lpstr>
      <vt:lpstr>Ausgestaltung der Zusatzmodule </vt:lpstr>
      <vt:lpstr>Ausgestaltung der Zusatzmodule</vt:lpstr>
      <vt:lpstr>Pädagogische Begleitung</vt:lpstr>
      <vt:lpstr>Pädagogische Begleitung</vt:lpstr>
      <vt:lpstr>Ende der Jahrgangsstufe 10</vt:lpstr>
    </vt:vector>
  </TitlesOfParts>
  <Company>BAYKM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Kussl_R</dc:creator>
  <cp:lastModifiedBy>Michael Wehner</cp:lastModifiedBy>
  <cp:revision>78</cp:revision>
  <cp:lastPrinted>2018-10-05T06:22:11Z</cp:lastPrinted>
  <dcterms:created xsi:type="dcterms:W3CDTF">2008-06-27T12:41:21Z</dcterms:created>
  <dcterms:modified xsi:type="dcterms:W3CDTF">2021-03-01T11:04:26Z</dcterms:modified>
</cp:coreProperties>
</file>